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9" r:id="rId4"/>
    <p:sldId id="261" r:id="rId5"/>
    <p:sldId id="258" r:id="rId6"/>
    <p:sldId id="260" r:id="rId7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74D3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984" autoAdjust="0"/>
    <p:restoredTop sz="94660"/>
  </p:normalViewPr>
  <p:slideViewPr>
    <p:cSldViewPr snapToGrid="0">
      <p:cViewPr varScale="1">
        <p:scale>
          <a:sx n="106" d="100"/>
          <a:sy n="106" d="100"/>
        </p:scale>
        <p:origin x="56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76EB9E2-87FF-05B9-AEB5-C268CAEAB5D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4040575B-17E3-00D7-E03E-D800DDAAA7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1535B017-0F41-6CDD-1B0D-241DCE2BAB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E458B-2E81-4B9A-8960-F00574C81999}" type="datetimeFigureOut">
              <a:rPr lang="ko-KR" altLang="en-US" smtClean="0"/>
              <a:t>2025-03-27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A0B128A1-1230-7258-4CA6-A5F0A00C36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F767A070-623C-9FC2-7D0B-424A7803D4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EC975-D62A-43A7-A4C9-5B4366E9C80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259139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2EA8F19-BF13-971F-C62C-DB73C6E9EF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D5AB50FA-2848-3491-38EA-BD1CC898535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09B0DF66-3374-C552-FC22-7458FAE8A7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E458B-2E81-4B9A-8960-F00574C81999}" type="datetimeFigureOut">
              <a:rPr lang="ko-KR" altLang="en-US" smtClean="0"/>
              <a:t>2025-03-27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AD18854D-9C7C-A754-F6BF-1D15D327DF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58591D97-FAD5-876B-AB21-3AE2C541A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EC975-D62A-43A7-A4C9-5B4366E9C80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494375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10F07615-4263-9F7F-D7D9-B1419757F77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4FA4CBC4-6ADD-DAA7-FAE4-09F718D3BE3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B2FB9151-A204-0095-EC03-A82BD7D597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E458B-2E81-4B9A-8960-F00574C81999}" type="datetimeFigureOut">
              <a:rPr lang="ko-KR" altLang="en-US" smtClean="0"/>
              <a:t>2025-03-27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041A7357-D328-4EBD-C79D-61A5515DA5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0C77576A-36ED-7011-A6B5-6AD0D3DB74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EC975-D62A-43A7-A4C9-5B4366E9C80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953914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6AD4EEF-6443-F730-2C78-0DE208B842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2BDD80AB-E7C4-2F21-CF85-00F8799040F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3340F170-A17D-7E9A-88F3-D84CE7F1B5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E458B-2E81-4B9A-8960-F00574C81999}" type="datetimeFigureOut">
              <a:rPr lang="ko-KR" altLang="en-US" smtClean="0"/>
              <a:t>2025-03-27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A69C7969-E084-5CCD-2FCE-5D23E24254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288CBD7C-CD2E-A766-2A32-DBAC46FD04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EC975-D62A-43A7-A4C9-5B4366E9C80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476275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029FB49-1F3D-B7DE-DC4F-E1331FD88A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B7B17700-3AE4-62E8-CCAF-6D39E5FCA9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5A0616D9-7EE9-CDD4-38E3-5D1BE348AE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E458B-2E81-4B9A-8960-F00574C81999}" type="datetimeFigureOut">
              <a:rPr lang="ko-KR" altLang="en-US" smtClean="0"/>
              <a:t>2025-03-27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A37D6684-120C-45BF-8DBA-E179559C77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364FC787-70DE-6102-6BC9-48BB9D2682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EC975-D62A-43A7-A4C9-5B4366E9C80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639409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A9446CA-125B-A21B-3414-197217521B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64BF8260-654A-1A0F-62DE-C8BE95BDCEE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87609340-084F-419E-5F43-0931D8873E7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88839C40-079F-BEBB-5E34-A7A6F72D56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E458B-2E81-4B9A-8960-F00574C81999}" type="datetimeFigureOut">
              <a:rPr lang="ko-KR" altLang="en-US" smtClean="0"/>
              <a:t>2025-03-27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BCFC7DB1-7797-2778-EAA7-6CC7E99157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9A8D0721-CA83-F383-D2F9-DF07FECEEF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EC975-D62A-43A7-A4C9-5B4366E9C80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324400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454BA03-2099-0439-53D4-AE87630692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8FA67699-55A3-08FC-3A4F-14C004EA753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EF876289-B30E-641B-37D5-C8D9F99A43A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7F6C7C09-8A35-E7B4-D7CA-26C49AAEFD5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801E8169-C04E-374A-5468-D5BB326FBDC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FE2451D4-6317-DEA1-5A97-C17F25E7EF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E458B-2E81-4B9A-8960-F00574C81999}" type="datetimeFigureOut">
              <a:rPr lang="ko-KR" altLang="en-US" smtClean="0"/>
              <a:t>2025-03-27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C5D0818D-5463-612D-EF4C-7109F3D804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C28CCA1E-96A1-4AB5-D0BA-21ADF95B67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EC975-D62A-43A7-A4C9-5B4366E9C80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331376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9F2839F-654A-26EA-B5E2-CCDD1B6FA6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76C39074-E445-A479-A3F5-1635207722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E458B-2E81-4B9A-8960-F00574C81999}" type="datetimeFigureOut">
              <a:rPr lang="ko-KR" altLang="en-US" smtClean="0"/>
              <a:t>2025-03-27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ADF590E8-65AA-B665-83C9-85F11F8F64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46A11FEE-51E4-907B-13F5-1E0A3EFFF1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EC975-D62A-43A7-A4C9-5B4366E9C80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713423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0E04CC9F-D28D-ABB7-BA6F-186988A2BF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E458B-2E81-4B9A-8960-F00574C81999}" type="datetimeFigureOut">
              <a:rPr lang="ko-KR" altLang="en-US" smtClean="0"/>
              <a:t>2025-03-27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3AE5EA05-DA67-DE2E-CFC3-0E43AA167D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795E644C-5CF6-D1AD-8D8A-9EB6044D24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EC975-D62A-43A7-A4C9-5B4366E9C80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973794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9E40D0F-A346-7B8F-538E-645539D134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0C1F3CEC-09E7-D8CF-3C80-9941001925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2577D735-1066-0108-30F3-B4E5DADF44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77CFD6D2-EAA4-36E9-FBAE-EBE6571D15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E458B-2E81-4B9A-8960-F00574C81999}" type="datetimeFigureOut">
              <a:rPr lang="ko-KR" altLang="en-US" smtClean="0"/>
              <a:t>2025-03-27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BF250617-A0C5-E4A8-E359-32AFB80242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27098408-085D-FC75-1DD3-C5815F8FF5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EC975-D62A-43A7-A4C9-5B4366E9C80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55668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F51A65A-AB64-20F6-F657-5397A72733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D324D15C-3F51-D801-3037-51EA6954C25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72BE6076-14ED-AD1E-B87B-DC3EBADF5CE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F0F38EAF-B5EB-A287-6036-EC0EC8BE0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7E458B-2E81-4B9A-8960-F00574C81999}" type="datetimeFigureOut">
              <a:rPr lang="ko-KR" altLang="en-US" smtClean="0"/>
              <a:t>2025-03-27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687D28CE-C3E2-E15C-B870-C0195FED81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4FC02F7F-F509-C69B-B6C7-EE296CFED3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EC975-D62A-43A7-A4C9-5B4366E9C80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296422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2D82F70D-198D-BE76-DCF3-D3BA82DD98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9D773EA0-308B-BB03-E522-3DE79D33C8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28BF67E4-EC15-D05D-EE62-F7F0B9EC968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67E458B-2E81-4B9A-8960-F00574C81999}" type="datetimeFigureOut">
              <a:rPr lang="ko-KR" altLang="en-US" smtClean="0"/>
              <a:t>2025-03-27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77462F7D-3DFA-FA64-10D4-4173B1383C4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D75A6502-0D3B-DB1E-CFE1-4E7704D7FE1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D5EC975-D62A-43A7-A4C9-5B4366E9C80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970253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81A55F1-3E53-B8C3-99FD-DB839491BD3D}"/>
              </a:ext>
            </a:extLst>
          </p:cNvPr>
          <p:cNvSpPr txBox="1"/>
          <p:nvPr/>
        </p:nvSpPr>
        <p:spPr>
          <a:xfrm>
            <a:off x="516048" y="479834"/>
            <a:ext cx="6074875" cy="3939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000" dirty="0"/>
              <a:t>키워드 시스템</a:t>
            </a:r>
          </a:p>
          <a:p>
            <a:endParaRPr lang="en-US" altLang="ko-KR" sz="1000" dirty="0"/>
          </a:p>
          <a:p>
            <a:r>
              <a:rPr lang="ko-KR" altLang="en-US" sz="1000" dirty="0"/>
              <a:t>스토리의 떡밥을 유저가 능동적으로 해석하거나 </a:t>
            </a:r>
          </a:p>
          <a:p>
            <a:r>
              <a:rPr lang="ko-KR" altLang="en-US" sz="1000" dirty="0"/>
              <a:t>탐구할 수 있도록 사용하는 시스템</a:t>
            </a:r>
          </a:p>
          <a:p>
            <a:endParaRPr lang="ko-KR" altLang="en-US" sz="1000" dirty="0"/>
          </a:p>
          <a:p>
            <a:endParaRPr lang="en-US" altLang="ko-KR" sz="1000" dirty="0"/>
          </a:p>
          <a:p>
            <a:endParaRPr lang="en-US" altLang="ko-KR" sz="1000" dirty="0"/>
          </a:p>
          <a:p>
            <a:endParaRPr lang="en-US" altLang="ko-KR" sz="1000" dirty="0"/>
          </a:p>
          <a:p>
            <a:endParaRPr lang="en-US" altLang="ko-KR" sz="1000" dirty="0"/>
          </a:p>
          <a:p>
            <a:endParaRPr lang="en-US" altLang="ko-KR" sz="1000" dirty="0"/>
          </a:p>
          <a:p>
            <a:endParaRPr lang="en-US" altLang="ko-KR" sz="1000" dirty="0"/>
          </a:p>
          <a:p>
            <a:endParaRPr lang="en-US" altLang="ko-KR" sz="1000" dirty="0"/>
          </a:p>
          <a:p>
            <a:endParaRPr lang="en-US" altLang="ko-KR" sz="1000" dirty="0"/>
          </a:p>
          <a:p>
            <a:endParaRPr lang="ko-KR" altLang="en-US" sz="1000" dirty="0"/>
          </a:p>
          <a:p>
            <a:endParaRPr lang="ko-KR" altLang="en-US" sz="1000" dirty="0"/>
          </a:p>
          <a:p>
            <a:r>
              <a:rPr lang="ko-KR" altLang="en-US" sz="2000" dirty="0"/>
              <a:t>키워드 </a:t>
            </a:r>
            <a:r>
              <a:rPr lang="en-US" altLang="ko-KR" sz="2000" dirty="0"/>
              <a:t>UI</a:t>
            </a:r>
            <a:r>
              <a:rPr lang="ko-KR" altLang="en-US" sz="2000" dirty="0"/>
              <a:t>에 표시되어야 하는 것</a:t>
            </a:r>
            <a:endParaRPr lang="en-US" altLang="ko-KR" sz="2000" dirty="0"/>
          </a:p>
          <a:p>
            <a:endParaRPr lang="ko-KR" altLang="en-US" sz="1000" dirty="0"/>
          </a:p>
          <a:p>
            <a:pPr marL="171450" indent="-171450">
              <a:buFontTx/>
              <a:buChar char="-"/>
            </a:pPr>
            <a:r>
              <a:rPr lang="en-US" altLang="ko-KR" sz="1000" dirty="0"/>
              <a:t>(</a:t>
            </a:r>
            <a:r>
              <a:rPr lang="ko-KR" altLang="en-US" sz="1000" dirty="0"/>
              <a:t>중복 정보 획득을 막기위한</a:t>
            </a:r>
            <a:r>
              <a:rPr lang="en-US" altLang="ko-KR" sz="1000" dirty="0"/>
              <a:t>) </a:t>
            </a:r>
            <a:r>
              <a:rPr lang="ko-KR" altLang="en-US" sz="1000" b="1" dirty="0"/>
              <a:t>사용 여부</a:t>
            </a:r>
            <a:endParaRPr lang="en-US" altLang="ko-KR" sz="1000" b="1" dirty="0"/>
          </a:p>
          <a:p>
            <a:endParaRPr lang="ko-KR" altLang="en-US" sz="1000" dirty="0"/>
          </a:p>
          <a:p>
            <a:r>
              <a:rPr lang="en-US" altLang="ko-KR" sz="1000" dirty="0"/>
              <a:t>- (</a:t>
            </a:r>
            <a:r>
              <a:rPr lang="ko-KR" altLang="en-US" sz="1000" dirty="0"/>
              <a:t>스토리 진행에 따른</a:t>
            </a:r>
            <a:r>
              <a:rPr lang="en-US" altLang="ko-KR" sz="1000" dirty="0"/>
              <a:t>) </a:t>
            </a:r>
            <a:r>
              <a:rPr lang="ko-KR" altLang="en-US" sz="1000" dirty="0"/>
              <a:t>키워드 </a:t>
            </a:r>
            <a:r>
              <a:rPr lang="ko-KR" altLang="en-US" sz="1000" b="1" dirty="0"/>
              <a:t>변경 여부 </a:t>
            </a:r>
            <a:r>
              <a:rPr lang="en-US" altLang="ko-KR" sz="1000" i="1" dirty="0"/>
              <a:t>-</a:t>
            </a:r>
            <a:r>
              <a:rPr lang="ko-KR" altLang="en-US" sz="1000" i="1" dirty="0" err="1"/>
              <a:t>주어라던지</a:t>
            </a:r>
            <a:endParaRPr lang="ko-KR" altLang="en-US" sz="1000" i="1" dirty="0"/>
          </a:p>
          <a:p>
            <a:r>
              <a:rPr lang="ko-KR" altLang="en-US" sz="1000" dirty="0"/>
              <a:t> </a:t>
            </a:r>
            <a:r>
              <a:rPr lang="ko-KR" altLang="en-US" sz="1000" dirty="0" err="1"/>
              <a:t>ㄴ</a:t>
            </a:r>
            <a:r>
              <a:rPr lang="ko-KR" altLang="en-US" sz="1000" dirty="0"/>
              <a:t> 키워드가 </a:t>
            </a:r>
            <a:r>
              <a:rPr lang="ko-KR" altLang="en-US" sz="1000" dirty="0" err="1"/>
              <a:t>여러번</a:t>
            </a:r>
            <a:r>
              <a:rPr lang="ko-KR" altLang="en-US" sz="1000" dirty="0"/>
              <a:t> </a:t>
            </a:r>
            <a:r>
              <a:rPr lang="ko-KR" altLang="en-US" sz="1000" dirty="0" err="1"/>
              <a:t>변경되었을경우</a:t>
            </a:r>
            <a:r>
              <a:rPr lang="ko-KR" altLang="en-US" sz="1000" dirty="0"/>
              <a:t> 변경 * 분화 타임라인을 </a:t>
            </a:r>
            <a:r>
              <a:rPr lang="ko-KR" altLang="en-US" sz="1000" dirty="0" err="1"/>
              <a:t>보여줘야하나</a:t>
            </a:r>
            <a:endParaRPr lang="en-US" altLang="ko-KR" sz="1000" dirty="0"/>
          </a:p>
          <a:p>
            <a:r>
              <a:rPr lang="ko-KR" altLang="en-US" sz="1000" dirty="0"/>
              <a:t> </a:t>
            </a:r>
          </a:p>
          <a:p>
            <a:r>
              <a:rPr lang="en-US" altLang="ko-KR" sz="1000" dirty="0"/>
              <a:t>- (</a:t>
            </a:r>
            <a:r>
              <a:rPr lang="ko-KR" altLang="en-US" sz="1000" dirty="0" err="1"/>
              <a:t>레이튼의</a:t>
            </a:r>
            <a:r>
              <a:rPr lang="ko-KR" altLang="en-US" sz="1000" dirty="0"/>
              <a:t> 수수께끼 해결 도장처럼</a:t>
            </a:r>
            <a:r>
              <a:rPr lang="en-US" altLang="ko-KR" sz="1000" dirty="0"/>
              <a:t>) </a:t>
            </a:r>
            <a:r>
              <a:rPr lang="ko-KR" altLang="en-US" sz="1000" dirty="0"/>
              <a:t>키워드 </a:t>
            </a:r>
            <a:r>
              <a:rPr lang="en-US" altLang="ko-KR" sz="1000" dirty="0"/>
              <a:t>/ </a:t>
            </a:r>
            <a:r>
              <a:rPr lang="ko-KR" altLang="en-US" sz="1000" dirty="0"/>
              <a:t>의문 </a:t>
            </a:r>
            <a:r>
              <a:rPr lang="ko-KR" altLang="en-US" sz="1000" b="1" dirty="0"/>
              <a:t>해결 여부</a:t>
            </a:r>
          </a:p>
        </p:txBody>
      </p:sp>
      <p:sp>
        <p:nvSpPr>
          <p:cNvPr id="5" name="직사각형 4">
            <a:extLst>
              <a:ext uri="{FF2B5EF4-FFF2-40B4-BE49-F238E27FC236}">
                <a16:creationId xmlns:a16="http://schemas.microsoft.com/office/drawing/2014/main" id="{86975791-8883-4965-12C4-B593D7132DD2}"/>
              </a:ext>
            </a:extLst>
          </p:cNvPr>
          <p:cNvSpPr/>
          <p:nvPr/>
        </p:nvSpPr>
        <p:spPr>
          <a:xfrm>
            <a:off x="679011" y="1695032"/>
            <a:ext cx="724276" cy="320673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/>
              <a:t>획득</a:t>
            </a:r>
          </a:p>
        </p:txBody>
      </p:sp>
      <p:sp>
        <p:nvSpPr>
          <p:cNvPr id="6" name="직사각형 5">
            <a:extLst>
              <a:ext uri="{FF2B5EF4-FFF2-40B4-BE49-F238E27FC236}">
                <a16:creationId xmlns:a16="http://schemas.microsoft.com/office/drawing/2014/main" id="{13E11664-14BC-ABE5-12ED-560072233E81}"/>
              </a:ext>
            </a:extLst>
          </p:cNvPr>
          <p:cNvSpPr/>
          <p:nvPr/>
        </p:nvSpPr>
        <p:spPr>
          <a:xfrm>
            <a:off x="2018922" y="1695033"/>
            <a:ext cx="724276" cy="320673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/>
              <a:t>사용</a:t>
            </a:r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618E6041-97BE-BCF4-16C9-84666401D145}"/>
              </a:ext>
            </a:extLst>
          </p:cNvPr>
          <p:cNvSpPr/>
          <p:nvPr/>
        </p:nvSpPr>
        <p:spPr>
          <a:xfrm>
            <a:off x="3553485" y="1157667"/>
            <a:ext cx="724276" cy="320673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/>
              <a:t>정보수집</a:t>
            </a:r>
          </a:p>
        </p:txBody>
      </p:sp>
      <p:sp>
        <p:nvSpPr>
          <p:cNvPr id="8" name="직사각형 7">
            <a:extLst>
              <a:ext uri="{FF2B5EF4-FFF2-40B4-BE49-F238E27FC236}">
                <a16:creationId xmlns:a16="http://schemas.microsoft.com/office/drawing/2014/main" id="{66E3CEB7-D7A2-01E6-64F8-712FCB8D5A36}"/>
              </a:ext>
            </a:extLst>
          </p:cNvPr>
          <p:cNvSpPr/>
          <p:nvPr/>
        </p:nvSpPr>
        <p:spPr>
          <a:xfrm>
            <a:off x="3553485" y="1738264"/>
            <a:ext cx="724276" cy="567743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/>
              <a:t>새로운 키워드 획득</a:t>
            </a:r>
          </a:p>
        </p:txBody>
      </p:sp>
      <p:cxnSp>
        <p:nvCxnSpPr>
          <p:cNvPr id="10" name="직선 화살표 연결선 9">
            <a:extLst>
              <a:ext uri="{FF2B5EF4-FFF2-40B4-BE49-F238E27FC236}">
                <a16:creationId xmlns:a16="http://schemas.microsoft.com/office/drawing/2014/main" id="{89035CFB-FE0D-4A9A-F73A-44700809FA13}"/>
              </a:ext>
            </a:extLst>
          </p:cNvPr>
          <p:cNvCxnSpPr>
            <a:cxnSpLocks/>
            <a:stCxn id="5" idx="3"/>
          </p:cNvCxnSpPr>
          <p:nvPr/>
        </p:nvCxnSpPr>
        <p:spPr>
          <a:xfrm>
            <a:off x="1403287" y="1855369"/>
            <a:ext cx="615635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직선 화살표 연결선 11">
            <a:extLst>
              <a:ext uri="{FF2B5EF4-FFF2-40B4-BE49-F238E27FC236}">
                <a16:creationId xmlns:a16="http://schemas.microsoft.com/office/drawing/2014/main" id="{9FA4693A-6607-C771-B926-3BE8868F5BB3}"/>
              </a:ext>
            </a:extLst>
          </p:cNvPr>
          <p:cNvCxnSpPr>
            <a:stCxn id="6" idx="3"/>
            <a:endCxn id="7" idx="1"/>
          </p:cNvCxnSpPr>
          <p:nvPr/>
        </p:nvCxnSpPr>
        <p:spPr>
          <a:xfrm flipV="1">
            <a:off x="2743198" y="1318004"/>
            <a:ext cx="810287" cy="53736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직선 화살표 연결선 13">
            <a:extLst>
              <a:ext uri="{FF2B5EF4-FFF2-40B4-BE49-F238E27FC236}">
                <a16:creationId xmlns:a16="http://schemas.microsoft.com/office/drawing/2014/main" id="{B30A1084-FC31-C18F-0AFE-9A4301E43B9A}"/>
              </a:ext>
            </a:extLst>
          </p:cNvPr>
          <p:cNvCxnSpPr>
            <a:stCxn id="6" idx="3"/>
            <a:endCxn id="8" idx="1"/>
          </p:cNvCxnSpPr>
          <p:nvPr/>
        </p:nvCxnSpPr>
        <p:spPr>
          <a:xfrm>
            <a:off x="2743198" y="1855370"/>
            <a:ext cx="810287" cy="16676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981649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그림 8" descr="텍스트, 아니메, 인간의 얼굴, 스크린샷이(가) 표시된 사진&#10;&#10;AI가 생성한 콘텐츠는 부정확할 수 있습니다.">
            <a:extLst>
              <a:ext uri="{FF2B5EF4-FFF2-40B4-BE49-F238E27FC236}">
                <a16:creationId xmlns:a16="http://schemas.microsoft.com/office/drawing/2014/main" id="{B8008FCE-D682-EC48-0AA0-E9DC83488F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467" y="1033778"/>
            <a:ext cx="3278292" cy="1844039"/>
          </a:xfrm>
          <a:prstGeom prst="rect">
            <a:avLst/>
          </a:prstGeom>
        </p:spPr>
      </p:pic>
      <p:pic>
        <p:nvPicPr>
          <p:cNvPr id="13" name="그림 12" descr="텍스트, 스크린샷, 소프트웨어, 멀티미디어 소프트웨어이(가) 표시된 사진&#10;&#10;AI가 생성한 콘텐츠는 부정확할 수 있습니다.">
            <a:extLst>
              <a:ext uri="{FF2B5EF4-FFF2-40B4-BE49-F238E27FC236}">
                <a16:creationId xmlns:a16="http://schemas.microsoft.com/office/drawing/2014/main" id="{1C85ED2C-2A7C-B79F-F3AF-48F57511DE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98890" y="170546"/>
            <a:ext cx="2457189" cy="1984179"/>
          </a:xfrm>
          <a:prstGeom prst="rect">
            <a:avLst/>
          </a:prstGeom>
        </p:spPr>
      </p:pic>
      <p:pic>
        <p:nvPicPr>
          <p:cNvPr id="5" name="그림 4" descr="텍스트, 스크린샷, 멀티미디어 소프트웨어, 소프트웨어이(가) 표시된 사진&#10;&#10;AI가 생성한 콘텐츠는 부정확할 수 있습니다.">
            <a:extLst>
              <a:ext uri="{FF2B5EF4-FFF2-40B4-BE49-F238E27FC236}">
                <a16:creationId xmlns:a16="http://schemas.microsoft.com/office/drawing/2014/main" id="{AA3C4468-0670-1A20-263A-C230624B6FE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93111" y="1972470"/>
            <a:ext cx="4071104" cy="3043150"/>
          </a:xfrm>
          <a:prstGeom prst="rect">
            <a:avLst/>
          </a:prstGeom>
        </p:spPr>
      </p:pic>
      <p:pic>
        <p:nvPicPr>
          <p:cNvPr id="15" name="그림 14" descr="텍스트, 야외, 창문이(가) 표시된 사진&#10;&#10;AI가 생성한 콘텐츠는 부정확할 수 있습니다.">
            <a:extLst>
              <a:ext uri="{FF2B5EF4-FFF2-40B4-BE49-F238E27FC236}">
                <a16:creationId xmlns:a16="http://schemas.microsoft.com/office/drawing/2014/main" id="{230D990B-D1F4-8864-C2F9-D91CA3AED96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6901" y="3363481"/>
            <a:ext cx="3278292" cy="1844039"/>
          </a:xfrm>
          <a:prstGeom prst="rect">
            <a:avLst/>
          </a:prstGeom>
        </p:spPr>
      </p:pic>
      <p:pic>
        <p:nvPicPr>
          <p:cNvPr id="7" name="그림 6" descr="텍스트, 스크린샷, 소프트웨어, 멀티미디어 소프트웨어이(가) 표시된 사진&#10;&#10;AI가 생성한 콘텐츠는 부정확할 수 있습니다.">
            <a:extLst>
              <a:ext uri="{FF2B5EF4-FFF2-40B4-BE49-F238E27FC236}">
                <a16:creationId xmlns:a16="http://schemas.microsoft.com/office/drawing/2014/main" id="{E207DFAA-9CC9-86F3-13D7-4DD1AAC0652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468854" y="2184479"/>
            <a:ext cx="2374450" cy="1828326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F6FE0637-A20C-D3E5-0097-694307AD2069}"/>
              </a:ext>
            </a:extLst>
          </p:cNvPr>
          <p:cNvSpPr txBox="1"/>
          <p:nvPr/>
        </p:nvSpPr>
        <p:spPr>
          <a:xfrm>
            <a:off x="489558" y="443620"/>
            <a:ext cx="40767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/>
              <a:t>우리가 기획한 시스템 주로 사용하는</a:t>
            </a:r>
            <a:r>
              <a:rPr lang="en-US" altLang="ko-KR" dirty="0"/>
              <a:t>..</a:t>
            </a:r>
            <a:endParaRPr lang="ko-KR" altLang="en-US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B07CFDA-7666-55D0-97CD-C137A0AB283C}"/>
              </a:ext>
            </a:extLst>
          </p:cNvPr>
          <p:cNvSpPr txBox="1"/>
          <p:nvPr/>
        </p:nvSpPr>
        <p:spPr>
          <a:xfrm>
            <a:off x="1629623" y="2975532"/>
            <a:ext cx="15696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00" dirty="0" err="1"/>
              <a:t>베리드스타즈</a:t>
            </a:r>
            <a:endParaRPr lang="ko-KR" altLang="en-US" sz="1000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ACDF67A-7E31-FB66-6CDE-8D95A5D7ADE4}"/>
              </a:ext>
            </a:extLst>
          </p:cNvPr>
          <p:cNvSpPr txBox="1"/>
          <p:nvPr/>
        </p:nvSpPr>
        <p:spPr>
          <a:xfrm>
            <a:off x="8255891" y="3667202"/>
            <a:ext cx="107828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00" dirty="0"/>
              <a:t>살 피 콘크리트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C57B5E2-F5CF-ABB6-0B50-B6F898AC9127}"/>
              </a:ext>
            </a:extLst>
          </p:cNvPr>
          <p:cNvSpPr txBox="1"/>
          <p:nvPr/>
        </p:nvSpPr>
        <p:spPr>
          <a:xfrm>
            <a:off x="5777063" y="5015620"/>
            <a:ext cx="15696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00" dirty="0" err="1"/>
              <a:t>투더문</a:t>
            </a:r>
            <a:endParaRPr lang="ko-KR" altLang="en-US" sz="1000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E7DE95F-F542-819A-414C-3472D5197E79}"/>
              </a:ext>
            </a:extLst>
          </p:cNvPr>
          <p:cNvSpPr txBox="1"/>
          <p:nvPr/>
        </p:nvSpPr>
        <p:spPr>
          <a:xfrm>
            <a:off x="8198890" y="2160750"/>
            <a:ext cx="107828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00" dirty="0" err="1"/>
              <a:t>코쿠라세</a:t>
            </a:r>
            <a:endParaRPr lang="ko-KR" altLang="en-US" sz="1000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AFAB8F7-469E-FE14-0F11-E0A5A464D5B4}"/>
              </a:ext>
            </a:extLst>
          </p:cNvPr>
          <p:cNvSpPr txBox="1"/>
          <p:nvPr/>
        </p:nvSpPr>
        <p:spPr>
          <a:xfrm>
            <a:off x="560732" y="5564931"/>
            <a:ext cx="15696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000" dirty="0"/>
              <a:t>13</a:t>
            </a:r>
            <a:r>
              <a:rPr lang="ko-KR" altLang="en-US" sz="1000" dirty="0"/>
              <a:t>기병 방위병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D98C1C1-49EB-C4AB-EB85-44AA12FC6ABF}"/>
              </a:ext>
            </a:extLst>
          </p:cNvPr>
          <p:cNvSpPr txBox="1"/>
          <p:nvPr/>
        </p:nvSpPr>
        <p:spPr>
          <a:xfrm>
            <a:off x="4689695" y="170546"/>
            <a:ext cx="257118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00" dirty="0" err="1"/>
              <a:t>베리드</a:t>
            </a:r>
            <a:r>
              <a:rPr lang="ko-KR" altLang="en-US" sz="1000" dirty="0"/>
              <a:t> </a:t>
            </a:r>
            <a:r>
              <a:rPr lang="ko-KR" altLang="en-US" sz="1000" dirty="0" err="1"/>
              <a:t>스타즈</a:t>
            </a:r>
            <a:r>
              <a:rPr lang="ko-KR" altLang="en-US" sz="1000" dirty="0"/>
              <a:t> </a:t>
            </a:r>
            <a:r>
              <a:rPr lang="en-US" altLang="ko-KR" sz="1000" dirty="0"/>
              <a:t>: </a:t>
            </a:r>
            <a:r>
              <a:rPr lang="ko-KR" altLang="en-US" sz="1000" dirty="0"/>
              <a:t>키워드는 </a:t>
            </a:r>
            <a:r>
              <a:rPr lang="en-US" altLang="ko-KR" sz="1000" dirty="0"/>
              <a:t>1</a:t>
            </a:r>
            <a:r>
              <a:rPr lang="ko-KR" altLang="en-US" sz="1000" dirty="0"/>
              <a:t>번만 사용됨</a:t>
            </a:r>
            <a:endParaRPr lang="en-US" altLang="ko-KR" sz="1000" dirty="0"/>
          </a:p>
          <a:p>
            <a:r>
              <a:rPr lang="ko-KR" altLang="en-US" sz="1000" dirty="0"/>
              <a:t>사용하고 나면 없어진다</a:t>
            </a:r>
            <a:endParaRPr lang="en-US" altLang="ko-KR" sz="1000" dirty="0"/>
          </a:p>
          <a:p>
            <a:endParaRPr lang="en-US" altLang="ko-KR" sz="1000" dirty="0"/>
          </a:p>
          <a:p>
            <a:r>
              <a:rPr lang="ko-KR" altLang="en-US" sz="1000" dirty="0" err="1"/>
              <a:t>코쿠라세</a:t>
            </a:r>
            <a:r>
              <a:rPr lang="ko-KR" altLang="en-US" sz="1000" dirty="0"/>
              <a:t> </a:t>
            </a:r>
            <a:r>
              <a:rPr lang="en-US" altLang="ko-KR" sz="1000" dirty="0"/>
              <a:t>: </a:t>
            </a:r>
            <a:r>
              <a:rPr lang="ko-KR" altLang="en-US" sz="1000" dirty="0"/>
              <a:t>사용된 키워드는 </a:t>
            </a:r>
            <a:r>
              <a:rPr lang="en-US" altLang="ko-KR" sz="1000" dirty="0"/>
              <a:t>[</a:t>
            </a:r>
            <a:r>
              <a:rPr lang="ko-KR" altLang="en-US" sz="1000" dirty="0"/>
              <a:t>얘기한 것</a:t>
            </a:r>
            <a:r>
              <a:rPr lang="en-US" altLang="ko-KR" sz="1000" dirty="0"/>
              <a:t>] </a:t>
            </a:r>
            <a:r>
              <a:rPr lang="ko-KR" altLang="en-US" sz="1000" dirty="0"/>
              <a:t>에 복제된다</a:t>
            </a:r>
            <a:endParaRPr lang="en-US" altLang="ko-KR" sz="1000" dirty="0"/>
          </a:p>
          <a:p>
            <a:endParaRPr lang="en-US" altLang="ko-KR" sz="1000" dirty="0"/>
          </a:p>
          <a:p>
            <a:r>
              <a:rPr lang="en-US" altLang="ko-KR" sz="1000" dirty="0"/>
              <a:t>13</a:t>
            </a:r>
            <a:r>
              <a:rPr lang="ko-KR" altLang="en-US" sz="1000" dirty="0"/>
              <a:t>기병 방위병 </a:t>
            </a:r>
            <a:r>
              <a:rPr lang="en-US" altLang="ko-KR" sz="1000" dirty="0"/>
              <a:t>: </a:t>
            </a:r>
            <a:r>
              <a:rPr lang="ko-KR" altLang="en-US" sz="1000" dirty="0"/>
              <a:t>스토리를 진행하는데</a:t>
            </a:r>
            <a:endParaRPr lang="en-US" altLang="ko-KR" sz="1000" dirty="0"/>
          </a:p>
          <a:p>
            <a:r>
              <a:rPr lang="ko-KR" altLang="en-US" sz="1000" dirty="0"/>
              <a:t>필요한 핵심 키워드는 화살표로 표시된다</a:t>
            </a:r>
            <a:endParaRPr lang="en-US" altLang="ko-KR" sz="1000" dirty="0"/>
          </a:p>
        </p:txBody>
      </p:sp>
      <p:pic>
        <p:nvPicPr>
          <p:cNvPr id="25" name="그림 24">
            <a:extLst>
              <a:ext uri="{FF2B5EF4-FFF2-40B4-BE49-F238E27FC236}">
                <a16:creationId xmlns:a16="http://schemas.microsoft.com/office/drawing/2014/main" id="{2B351046-4A0C-E61B-86FE-60907C1D260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973444" y="4705410"/>
            <a:ext cx="2511962" cy="1965262"/>
          </a:xfrm>
          <a:prstGeom prst="rect">
            <a:avLst/>
          </a:prstGeom>
        </p:spPr>
      </p:pic>
      <p:pic>
        <p:nvPicPr>
          <p:cNvPr id="1026" name="Picture 2" descr="레이튼교수와 이상한마을 - 해결된 의문점들 : 네이버 블로그">
            <a:extLst>
              <a:ext uri="{FF2B5EF4-FFF2-40B4-BE49-F238E27FC236}">
                <a16:creationId xmlns:a16="http://schemas.microsoft.com/office/drawing/2014/main" id="{5E1C5525-62BC-989E-6B42-5A5F7EE325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57985" y="4076893"/>
            <a:ext cx="1653292" cy="25107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량] 레이튼 교수와 악마의 상자 실황 #18 - YouTube">
            <a:extLst>
              <a:ext uri="{FF2B5EF4-FFF2-40B4-BE49-F238E27FC236}">
                <a16:creationId xmlns:a16="http://schemas.microsoft.com/office/drawing/2014/main" id="{F562C95E-3934-D5E8-7C2F-238BD1D3448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80" r="30859"/>
          <a:stretch/>
        </p:blipFill>
        <p:spPr bwMode="auto">
          <a:xfrm>
            <a:off x="9705046" y="4119327"/>
            <a:ext cx="1647173" cy="24351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E10888F2-B6C8-BE25-AD61-EADAA2494678}"/>
              </a:ext>
            </a:extLst>
          </p:cNvPr>
          <p:cNvSpPr txBox="1"/>
          <p:nvPr/>
        </p:nvSpPr>
        <p:spPr>
          <a:xfrm>
            <a:off x="7851737" y="6583096"/>
            <a:ext cx="107828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00" dirty="0" err="1"/>
              <a:t>레이튼</a:t>
            </a:r>
            <a:r>
              <a:rPr lang="ko-KR" altLang="en-US" sz="1000" dirty="0"/>
              <a:t> 시리즈</a:t>
            </a:r>
          </a:p>
        </p:txBody>
      </p:sp>
    </p:spTree>
    <p:extLst>
      <p:ext uri="{BB962C8B-B14F-4D97-AF65-F5344CB8AC3E}">
        <p14:creationId xmlns:p14="http://schemas.microsoft.com/office/powerpoint/2010/main" val="7931609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B8FA402-AA9A-FB7F-1B8A-C883A61C594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>
            <a:extLst>
              <a:ext uri="{FF2B5EF4-FFF2-40B4-BE49-F238E27FC236}">
                <a16:creationId xmlns:a16="http://schemas.microsoft.com/office/drawing/2014/main" id="{86EE0DB2-DD36-23F1-3A03-A1AEB0C0850A}"/>
              </a:ext>
            </a:extLst>
          </p:cNvPr>
          <p:cNvSpPr/>
          <p:nvPr/>
        </p:nvSpPr>
        <p:spPr>
          <a:xfrm>
            <a:off x="1050201" y="1920337"/>
            <a:ext cx="2824682" cy="253497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88712F7-FE89-DEC2-9632-A8C3CB50948A}"/>
              </a:ext>
            </a:extLst>
          </p:cNvPr>
          <p:cNvSpPr txBox="1"/>
          <p:nvPr/>
        </p:nvSpPr>
        <p:spPr>
          <a:xfrm>
            <a:off x="516049" y="479834"/>
            <a:ext cx="483455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dirty="0"/>
              <a:t>01. </a:t>
            </a:r>
            <a:r>
              <a:rPr lang="ko-KR" altLang="en-US" sz="2000" dirty="0"/>
              <a:t>키워드 획득</a:t>
            </a:r>
            <a:endParaRPr lang="en-US" altLang="ko-KR" sz="1000" dirty="0"/>
          </a:p>
          <a:p>
            <a:endParaRPr lang="en-US" altLang="ko-KR" sz="1000" dirty="0"/>
          </a:p>
          <a:p>
            <a:pPr marL="171450" indent="-171450">
              <a:lnSpc>
                <a:spcPct val="200000"/>
              </a:lnSpc>
              <a:buFontTx/>
              <a:buChar char="-"/>
            </a:pPr>
            <a:r>
              <a:rPr lang="ko-KR" altLang="en-US" sz="1000" dirty="0"/>
              <a:t>기본적인 탐색형 어드벤처 </a:t>
            </a:r>
            <a:r>
              <a:rPr lang="ko-KR" altLang="en-US" sz="1000" dirty="0" err="1"/>
              <a:t>처럼</a:t>
            </a:r>
            <a:r>
              <a:rPr lang="ko-KR" altLang="en-US" sz="1000" dirty="0"/>
              <a:t> 주변을 조사해 </a:t>
            </a:r>
            <a:r>
              <a:rPr lang="en-US" altLang="ko-KR" sz="1000" b="1" dirty="0"/>
              <a:t>1</a:t>
            </a:r>
            <a:r>
              <a:rPr lang="ko-KR" altLang="en-US" sz="1000" b="1" dirty="0"/>
              <a:t>차적 키워드 </a:t>
            </a:r>
            <a:r>
              <a:rPr lang="ko-KR" altLang="en-US" sz="1000" dirty="0"/>
              <a:t>획득</a:t>
            </a:r>
            <a:endParaRPr lang="en-US" altLang="ko-KR" sz="1000" dirty="0"/>
          </a:p>
          <a:p>
            <a:pPr marL="171450" indent="-171450">
              <a:lnSpc>
                <a:spcPct val="200000"/>
              </a:lnSpc>
              <a:buFontTx/>
              <a:buChar char="-"/>
            </a:pPr>
            <a:r>
              <a:rPr lang="ko-KR" altLang="en-US" sz="1000" dirty="0" err="1"/>
              <a:t>컷씬</a:t>
            </a:r>
            <a:r>
              <a:rPr lang="ko-KR" altLang="en-US" sz="1000" dirty="0"/>
              <a:t> </a:t>
            </a:r>
            <a:r>
              <a:rPr lang="en-US" altLang="ko-KR" sz="1000" dirty="0"/>
              <a:t>/ </a:t>
            </a:r>
            <a:r>
              <a:rPr lang="ko-KR" altLang="en-US" sz="1000" dirty="0" err="1"/>
              <a:t>대화씬이</a:t>
            </a:r>
            <a:r>
              <a:rPr lang="ko-KR" altLang="en-US" sz="1000" dirty="0"/>
              <a:t> 지나가면서 스토리를 진행하며 자연스럽게 </a:t>
            </a:r>
            <a:r>
              <a:rPr lang="en-US" altLang="ko-KR" sz="1000" b="1" dirty="0"/>
              <a:t>1</a:t>
            </a:r>
            <a:r>
              <a:rPr lang="ko-KR" altLang="en-US" sz="1000" b="1" dirty="0"/>
              <a:t>차적 키워드 </a:t>
            </a:r>
            <a:r>
              <a:rPr lang="ko-KR" altLang="en-US" sz="1000" dirty="0"/>
              <a:t>획득</a:t>
            </a:r>
          </a:p>
          <a:p>
            <a:pPr>
              <a:lnSpc>
                <a:spcPct val="200000"/>
              </a:lnSpc>
            </a:pPr>
            <a:r>
              <a:rPr lang="en-US" altLang="ko-KR" sz="1000" dirty="0"/>
              <a:t>- </a:t>
            </a:r>
            <a:r>
              <a:rPr lang="ko-KR" altLang="en-US" sz="1000" dirty="0"/>
              <a:t>또는 물건에 대화 토픽을 사용해 보유중인 키워드를 사용해 </a:t>
            </a:r>
            <a:r>
              <a:rPr lang="en-US" altLang="ko-KR" sz="1000" b="1" dirty="0"/>
              <a:t>2</a:t>
            </a:r>
            <a:r>
              <a:rPr lang="ko-KR" altLang="en-US" sz="1000" b="1" dirty="0"/>
              <a:t>차적 키워드 </a:t>
            </a:r>
            <a:r>
              <a:rPr lang="ko-KR" altLang="en-US" sz="1000" dirty="0"/>
              <a:t>획득</a:t>
            </a:r>
          </a:p>
          <a:p>
            <a:pPr lvl="1">
              <a:lnSpc>
                <a:spcPct val="200000"/>
              </a:lnSpc>
            </a:pPr>
            <a:r>
              <a:rPr lang="ko-KR" altLang="en-US" sz="900" dirty="0" err="1"/>
              <a:t>ㄴ</a:t>
            </a:r>
            <a:r>
              <a:rPr lang="ko-KR" altLang="en-US" sz="900" dirty="0"/>
              <a:t> 이 경우에 </a:t>
            </a:r>
            <a:r>
              <a:rPr lang="en-US" altLang="ko-KR" sz="900" dirty="0"/>
              <a:t>13</a:t>
            </a:r>
            <a:r>
              <a:rPr lang="ko-KR" altLang="en-US" sz="900" dirty="0"/>
              <a:t>기병처럼 화살표로 표시를 </a:t>
            </a:r>
            <a:r>
              <a:rPr lang="ko-KR" altLang="en-US" sz="900" dirty="0" err="1"/>
              <a:t>해준다던가</a:t>
            </a:r>
            <a:r>
              <a:rPr lang="ko-KR" altLang="en-US" sz="900" dirty="0"/>
              <a:t> </a:t>
            </a:r>
          </a:p>
          <a:p>
            <a:pPr lvl="1">
              <a:lnSpc>
                <a:spcPct val="200000"/>
              </a:lnSpc>
            </a:pPr>
            <a:r>
              <a:rPr lang="ko-KR" altLang="en-US" sz="900" dirty="0" err="1"/>
              <a:t>ㄴ</a:t>
            </a:r>
            <a:r>
              <a:rPr lang="ko-KR" altLang="en-US" sz="900" dirty="0"/>
              <a:t> 이 경우에 이미 사용된 키워드는 사용을 못하게 </a:t>
            </a:r>
            <a:r>
              <a:rPr lang="ko-KR" altLang="en-US" sz="900" dirty="0" err="1"/>
              <a:t>한다던가</a:t>
            </a:r>
            <a:endParaRPr lang="ko-KR" altLang="en-US" sz="900" dirty="0"/>
          </a:p>
          <a:p>
            <a:pPr lvl="1">
              <a:lnSpc>
                <a:spcPct val="200000"/>
              </a:lnSpc>
            </a:pPr>
            <a:r>
              <a:rPr lang="ko-KR" altLang="en-US" sz="900" dirty="0"/>
              <a:t>표시를 </a:t>
            </a:r>
            <a:r>
              <a:rPr lang="ko-KR" altLang="en-US" sz="900" dirty="0" err="1"/>
              <a:t>막는다던가</a:t>
            </a:r>
            <a:r>
              <a:rPr lang="ko-KR" altLang="en-US" sz="900" dirty="0"/>
              <a:t> 키워드 </a:t>
            </a:r>
            <a:r>
              <a:rPr lang="ko-KR" altLang="en-US" sz="900" dirty="0" err="1"/>
              <a:t>표시란에서</a:t>
            </a:r>
            <a:r>
              <a:rPr lang="ko-KR" altLang="en-US" sz="900" dirty="0"/>
              <a:t> 글자를 흐리게 </a:t>
            </a:r>
            <a:r>
              <a:rPr lang="ko-KR" altLang="en-US" sz="900" dirty="0" err="1"/>
              <a:t>처리한다던가</a:t>
            </a:r>
            <a:r>
              <a:rPr lang="ko-KR" altLang="en-US" sz="900" dirty="0"/>
              <a:t> </a:t>
            </a:r>
            <a:r>
              <a:rPr lang="en-US" altLang="ko-KR" sz="900" dirty="0"/>
              <a:t>... </a:t>
            </a:r>
          </a:p>
          <a:p>
            <a:endParaRPr lang="en-US" altLang="ko-KR" sz="1000" dirty="0"/>
          </a:p>
          <a:p>
            <a:endParaRPr lang="en-US" altLang="ko-KR" sz="1000" dirty="0"/>
          </a:p>
          <a:p>
            <a:endParaRPr lang="en-US" altLang="ko-KR" sz="1000" dirty="0"/>
          </a:p>
          <a:p>
            <a:endParaRPr lang="en-US" altLang="ko-KR" sz="1000" dirty="0"/>
          </a:p>
          <a:p>
            <a:endParaRPr lang="en-US" altLang="ko-KR" sz="1000" dirty="0"/>
          </a:p>
          <a:p>
            <a:endParaRPr lang="en-US" altLang="ko-KR" sz="1000" dirty="0"/>
          </a:p>
          <a:p>
            <a:endParaRPr lang="en-US" altLang="ko-KR" sz="1000" dirty="0"/>
          </a:p>
          <a:p>
            <a:endParaRPr lang="ko-KR" altLang="en-US" sz="1000" dirty="0"/>
          </a:p>
          <a:p>
            <a:endParaRPr lang="ko-KR" altLang="en-US" sz="1000" b="1" dirty="0"/>
          </a:p>
        </p:txBody>
      </p:sp>
      <p:sp>
        <p:nvSpPr>
          <p:cNvPr id="5" name="직사각형 4">
            <a:extLst>
              <a:ext uri="{FF2B5EF4-FFF2-40B4-BE49-F238E27FC236}">
                <a16:creationId xmlns:a16="http://schemas.microsoft.com/office/drawing/2014/main" id="{021D934B-8F9E-E3D7-6470-F0253BD28F4D}"/>
              </a:ext>
            </a:extLst>
          </p:cNvPr>
          <p:cNvSpPr/>
          <p:nvPr/>
        </p:nvSpPr>
        <p:spPr>
          <a:xfrm>
            <a:off x="2264126" y="2993548"/>
            <a:ext cx="1720158" cy="1330859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/>
              <a:t>스토리에 중요한</a:t>
            </a:r>
            <a:endParaRPr lang="en-US" altLang="ko-KR" sz="1000" dirty="0"/>
          </a:p>
          <a:p>
            <a:pPr algn="ctr"/>
            <a:r>
              <a:rPr lang="ko-KR" altLang="en-US" sz="1000" dirty="0"/>
              <a:t>타임라인 </a:t>
            </a:r>
            <a:r>
              <a:rPr lang="en-US" altLang="ko-KR" sz="1000" dirty="0"/>
              <a:t>? </a:t>
            </a:r>
            <a:r>
              <a:rPr lang="ko-KR" altLang="en-US" sz="1000" dirty="0"/>
              <a:t>키워드면</a:t>
            </a:r>
            <a:endParaRPr lang="en-US" altLang="ko-KR" sz="1000" dirty="0"/>
          </a:p>
          <a:p>
            <a:pPr algn="ctr"/>
            <a:r>
              <a:rPr lang="ko-KR" altLang="en-US" sz="1000" dirty="0" err="1"/>
              <a:t>레스토랑겜처럼</a:t>
            </a:r>
            <a:endParaRPr lang="en-US" altLang="ko-KR" sz="1000" dirty="0"/>
          </a:p>
          <a:p>
            <a:pPr algn="ctr"/>
            <a:r>
              <a:rPr lang="ko-KR" altLang="en-US" sz="1000" dirty="0"/>
              <a:t>새 모양 </a:t>
            </a:r>
            <a:r>
              <a:rPr lang="ko-KR" altLang="en-US" sz="1000" dirty="0" err="1"/>
              <a:t>잡담이라던지</a:t>
            </a:r>
            <a:r>
              <a:rPr lang="en-US" altLang="ko-KR" sz="1000" dirty="0"/>
              <a:t>…</a:t>
            </a:r>
          </a:p>
          <a:p>
            <a:pPr algn="ctr"/>
            <a:r>
              <a:rPr lang="ko-KR" altLang="en-US" sz="1000" dirty="0"/>
              <a:t>그런 식으로 </a:t>
            </a:r>
            <a:r>
              <a:rPr lang="ko-KR" altLang="en-US" sz="1000" dirty="0" err="1"/>
              <a:t>표시하는게</a:t>
            </a:r>
            <a:r>
              <a:rPr lang="ko-KR" altLang="en-US" sz="1000" dirty="0"/>
              <a:t> </a:t>
            </a:r>
            <a:r>
              <a:rPr lang="ko-KR" altLang="en-US" sz="1000" dirty="0" err="1"/>
              <a:t>좋을려나</a:t>
            </a:r>
            <a:r>
              <a:rPr lang="en-US" altLang="ko-KR" sz="1000" dirty="0"/>
              <a:t>….</a:t>
            </a:r>
          </a:p>
        </p:txBody>
      </p:sp>
      <p:sp>
        <p:nvSpPr>
          <p:cNvPr id="6" name="직사각형 5">
            <a:extLst>
              <a:ext uri="{FF2B5EF4-FFF2-40B4-BE49-F238E27FC236}">
                <a16:creationId xmlns:a16="http://schemas.microsoft.com/office/drawing/2014/main" id="{734ADD03-F33D-1FEE-878C-C129C47F3A39}"/>
              </a:ext>
            </a:extLst>
          </p:cNvPr>
          <p:cNvSpPr/>
          <p:nvPr/>
        </p:nvSpPr>
        <p:spPr>
          <a:xfrm>
            <a:off x="10604626" y="789758"/>
            <a:ext cx="1454590" cy="1330859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900" dirty="0"/>
              <a:t>사용 여부는 대화 토픽에서만 </a:t>
            </a:r>
            <a:r>
              <a:rPr lang="ko-KR" altLang="en-US" sz="900" dirty="0" err="1"/>
              <a:t>보여주는걸로</a:t>
            </a:r>
            <a:r>
              <a:rPr lang="ko-KR" altLang="en-US" sz="900" dirty="0"/>
              <a:t> </a:t>
            </a:r>
            <a:endParaRPr lang="en-US" altLang="ko-KR" sz="900" dirty="0"/>
          </a:p>
          <a:p>
            <a:pPr algn="ctr"/>
            <a:endParaRPr lang="en-US" altLang="ko-KR" sz="1000" dirty="0"/>
          </a:p>
          <a:p>
            <a:pPr algn="ctr"/>
            <a:r>
              <a:rPr lang="ko-KR" altLang="en-US" sz="1000" dirty="0"/>
              <a:t>보여줘야 할 것은</a:t>
            </a:r>
            <a:endParaRPr lang="en-US" altLang="ko-KR" sz="1000" dirty="0"/>
          </a:p>
          <a:p>
            <a:pPr algn="ctr"/>
            <a:r>
              <a:rPr lang="ko-KR" altLang="en-US" sz="1100" b="1" dirty="0"/>
              <a:t>키워드 변경 </a:t>
            </a:r>
            <a:r>
              <a:rPr lang="ko-KR" altLang="en-US" sz="1100" b="1" dirty="0" err="1"/>
              <a:t>여부랑</a:t>
            </a:r>
            <a:endParaRPr lang="en-US" altLang="ko-KR" sz="1100" b="1" dirty="0"/>
          </a:p>
          <a:p>
            <a:pPr algn="ctr"/>
            <a:r>
              <a:rPr lang="ko-KR" altLang="en-US" sz="1100" b="1" dirty="0"/>
              <a:t>키워드 해결 여부</a:t>
            </a:r>
            <a:r>
              <a:rPr lang="en-US" altLang="ko-KR" sz="1100" b="1" dirty="0"/>
              <a:t>…</a:t>
            </a:r>
          </a:p>
        </p:txBody>
      </p:sp>
      <p:pic>
        <p:nvPicPr>
          <p:cNvPr id="8" name="그림 7">
            <a:extLst>
              <a:ext uri="{FF2B5EF4-FFF2-40B4-BE49-F238E27FC236}">
                <a16:creationId xmlns:a16="http://schemas.microsoft.com/office/drawing/2014/main" id="{C01D8F9C-BEE5-3676-6F1B-4FD834B4CB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40024" y="232609"/>
            <a:ext cx="2544024" cy="68631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9" name="직사각형 8">
            <a:extLst>
              <a:ext uri="{FF2B5EF4-FFF2-40B4-BE49-F238E27FC236}">
                <a16:creationId xmlns:a16="http://schemas.microsoft.com/office/drawing/2014/main" id="{F6CB571D-1E59-57FC-9715-62D581FFE546}"/>
              </a:ext>
            </a:extLst>
          </p:cNvPr>
          <p:cNvSpPr/>
          <p:nvPr/>
        </p:nvSpPr>
        <p:spPr>
          <a:xfrm>
            <a:off x="3319604" y="128141"/>
            <a:ext cx="1720159" cy="708434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000" dirty="0"/>
              <a:t>아무래도 아이템창 </a:t>
            </a:r>
            <a:r>
              <a:rPr lang="en-US" altLang="ko-KR" sz="1000" dirty="0"/>
              <a:t>/ </a:t>
            </a:r>
            <a:r>
              <a:rPr lang="ko-KR" altLang="en-US" sz="1000" dirty="0" err="1"/>
              <a:t>퀘스트창을</a:t>
            </a:r>
            <a:r>
              <a:rPr lang="ko-KR" altLang="en-US" sz="1000" dirty="0"/>
              <a:t> 개조하거나 새로운 메뉴 삽입을 하는 식으로 </a:t>
            </a:r>
            <a:r>
              <a:rPr lang="ko-KR" altLang="en-US" sz="1000" dirty="0" err="1"/>
              <a:t>가야겠지</a:t>
            </a:r>
            <a:r>
              <a:rPr lang="en-US" altLang="ko-KR" sz="1000" dirty="0"/>
              <a:t>?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1650F54-6D87-A5DE-AE53-C454BA921451}"/>
              </a:ext>
            </a:extLst>
          </p:cNvPr>
          <p:cNvSpPr txBox="1"/>
          <p:nvPr/>
        </p:nvSpPr>
        <p:spPr>
          <a:xfrm>
            <a:off x="5892298" y="363203"/>
            <a:ext cx="484511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ko-KR" altLang="en-US" sz="1000" dirty="0"/>
          </a:p>
          <a:p>
            <a:r>
              <a:rPr lang="en-US" altLang="ko-KR" sz="2000" dirty="0"/>
              <a:t>02. </a:t>
            </a:r>
            <a:r>
              <a:rPr lang="ko-KR" altLang="en-US" sz="2000" dirty="0"/>
              <a:t>키워드 표시 </a:t>
            </a:r>
            <a:r>
              <a:rPr lang="en-US" altLang="ko-KR" sz="2000" dirty="0"/>
              <a:t>UI</a:t>
            </a:r>
          </a:p>
        </p:txBody>
      </p:sp>
      <p:cxnSp>
        <p:nvCxnSpPr>
          <p:cNvPr id="13" name="직선 연결선 12">
            <a:extLst>
              <a:ext uri="{FF2B5EF4-FFF2-40B4-BE49-F238E27FC236}">
                <a16:creationId xmlns:a16="http://schemas.microsoft.com/office/drawing/2014/main" id="{ED8D39D7-833D-F757-80ED-A1864ECA1392}"/>
              </a:ext>
            </a:extLst>
          </p:cNvPr>
          <p:cNvCxnSpPr/>
          <p:nvPr/>
        </p:nvCxnSpPr>
        <p:spPr>
          <a:xfrm>
            <a:off x="5540721" y="407406"/>
            <a:ext cx="0" cy="626499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75EB9D0A-B0A8-F9F8-D99B-EC112E78D607}"/>
              </a:ext>
            </a:extLst>
          </p:cNvPr>
          <p:cNvSpPr/>
          <p:nvPr/>
        </p:nvSpPr>
        <p:spPr>
          <a:xfrm>
            <a:off x="6183517" y="3992578"/>
            <a:ext cx="4445249" cy="2553077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직사각형 15">
            <a:extLst>
              <a:ext uri="{FF2B5EF4-FFF2-40B4-BE49-F238E27FC236}">
                <a16:creationId xmlns:a16="http://schemas.microsoft.com/office/drawing/2014/main" id="{EE9A414C-8315-054E-00D4-2D88A7D624B3}"/>
              </a:ext>
            </a:extLst>
          </p:cNvPr>
          <p:cNvSpPr/>
          <p:nvPr/>
        </p:nvSpPr>
        <p:spPr>
          <a:xfrm>
            <a:off x="6779537" y="4635374"/>
            <a:ext cx="3132499" cy="1530036"/>
          </a:xfrm>
          <a:prstGeom prst="rect">
            <a:avLst/>
          </a:prstGeom>
          <a:solidFill>
            <a:srgbClr val="574D3C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8" name="직사각형 17">
            <a:extLst>
              <a:ext uri="{FF2B5EF4-FFF2-40B4-BE49-F238E27FC236}">
                <a16:creationId xmlns:a16="http://schemas.microsoft.com/office/drawing/2014/main" id="{C80A1FC8-0604-C305-D53D-306266DA5316}"/>
              </a:ext>
            </a:extLst>
          </p:cNvPr>
          <p:cNvSpPr/>
          <p:nvPr/>
        </p:nvSpPr>
        <p:spPr>
          <a:xfrm>
            <a:off x="6934954" y="4888871"/>
            <a:ext cx="1131684" cy="173761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직사각형 18">
            <a:extLst>
              <a:ext uri="{FF2B5EF4-FFF2-40B4-BE49-F238E27FC236}">
                <a16:creationId xmlns:a16="http://schemas.microsoft.com/office/drawing/2014/main" id="{CC3F8834-CF9F-470E-6450-0CDC47F7BF30}"/>
              </a:ext>
            </a:extLst>
          </p:cNvPr>
          <p:cNvSpPr/>
          <p:nvPr/>
        </p:nvSpPr>
        <p:spPr>
          <a:xfrm>
            <a:off x="6934954" y="5182235"/>
            <a:ext cx="1131684" cy="173761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" name="직사각형 19">
            <a:extLst>
              <a:ext uri="{FF2B5EF4-FFF2-40B4-BE49-F238E27FC236}">
                <a16:creationId xmlns:a16="http://schemas.microsoft.com/office/drawing/2014/main" id="{E31FF0B3-59DE-B3E2-2214-E1142FD969A7}"/>
              </a:ext>
            </a:extLst>
          </p:cNvPr>
          <p:cNvSpPr/>
          <p:nvPr/>
        </p:nvSpPr>
        <p:spPr>
          <a:xfrm>
            <a:off x="6934954" y="5500061"/>
            <a:ext cx="1131684" cy="173761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직사각형 20">
            <a:extLst>
              <a:ext uri="{FF2B5EF4-FFF2-40B4-BE49-F238E27FC236}">
                <a16:creationId xmlns:a16="http://schemas.microsoft.com/office/drawing/2014/main" id="{B5BAF7FC-A369-9281-B775-7858B96C71A4}"/>
              </a:ext>
            </a:extLst>
          </p:cNvPr>
          <p:cNvSpPr/>
          <p:nvPr/>
        </p:nvSpPr>
        <p:spPr>
          <a:xfrm>
            <a:off x="6934954" y="5782463"/>
            <a:ext cx="1131684" cy="173761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23" name="직선 연결선 22">
            <a:extLst>
              <a:ext uri="{FF2B5EF4-FFF2-40B4-BE49-F238E27FC236}">
                <a16:creationId xmlns:a16="http://schemas.microsoft.com/office/drawing/2014/main" id="{03F24829-6536-CEBF-94FB-A06BF3012C20}"/>
              </a:ext>
            </a:extLst>
          </p:cNvPr>
          <p:cNvCxnSpPr/>
          <p:nvPr/>
        </p:nvCxnSpPr>
        <p:spPr>
          <a:xfrm>
            <a:off x="8314854" y="4815949"/>
            <a:ext cx="0" cy="1140275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B24EF9C6-FAAC-FE70-E69F-ACB46EB01D27}"/>
              </a:ext>
            </a:extLst>
          </p:cNvPr>
          <p:cNvSpPr txBox="1"/>
          <p:nvPr/>
        </p:nvSpPr>
        <p:spPr>
          <a:xfrm>
            <a:off x="8492150" y="4888871"/>
            <a:ext cx="11950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900" dirty="0" err="1">
                <a:solidFill>
                  <a:schemeClr val="bg1"/>
                </a:solidFill>
              </a:rPr>
              <a:t>Wefwefwef</a:t>
            </a:r>
            <a:endParaRPr lang="en-US" altLang="ko-KR" sz="900" dirty="0">
              <a:solidFill>
                <a:schemeClr val="bg1"/>
              </a:solidFill>
            </a:endParaRPr>
          </a:p>
          <a:p>
            <a:r>
              <a:rPr lang="en-US" altLang="ko-KR" sz="900" dirty="0" err="1">
                <a:solidFill>
                  <a:schemeClr val="bg1"/>
                </a:solidFill>
              </a:rPr>
              <a:t>wefwefwfwefwefawefwefwefwefawefawefawef</a:t>
            </a:r>
            <a:endParaRPr lang="ko-KR" altLang="en-US" sz="900" dirty="0">
              <a:solidFill>
                <a:schemeClr val="bg1"/>
              </a:solidFill>
            </a:endParaRPr>
          </a:p>
        </p:txBody>
      </p:sp>
      <p:sp>
        <p:nvSpPr>
          <p:cNvPr id="25" name="직사각형 24">
            <a:extLst>
              <a:ext uri="{FF2B5EF4-FFF2-40B4-BE49-F238E27FC236}">
                <a16:creationId xmlns:a16="http://schemas.microsoft.com/office/drawing/2014/main" id="{EFDBE039-A170-C556-9409-AAE069DFA265}"/>
              </a:ext>
            </a:extLst>
          </p:cNvPr>
          <p:cNvSpPr/>
          <p:nvPr/>
        </p:nvSpPr>
        <p:spPr>
          <a:xfrm>
            <a:off x="4586336" y="4690566"/>
            <a:ext cx="1454590" cy="1330859"/>
          </a:xfrm>
          <a:prstGeom prst="rect">
            <a:avLst/>
          </a:prstGeom>
          <a:solidFill>
            <a:schemeClr val="bg2">
              <a:lumMod val="2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 rtl="0" eaLnBrk="1" latinLnBrk="1" hangingPunct="1">
              <a:buClrTx/>
              <a:buSzPts val="1000"/>
            </a:pPr>
            <a:r>
              <a:rPr lang="ko-KR" altLang="ko-KR" sz="800" kern="1200" dirty="0">
                <a:solidFill>
                  <a:schemeClr val="bg1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개인적으로 키워드 자체는 </a:t>
            </a:r>
            <a:r>
              <a:rPr lang="ko-KR" altLang="ko-KR" sz="800" kern="1200" dirty="0" err="1">
                <a:solidFill>
                  <a:schemeClr val="bg1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투더문같은</a:t>
            </a:r>
            <a:r>
              <a:rPr lang="ko-KR" altLang="ko-KR" sz="800" kern="1200" dirty="0">
                <a:solidFill>
                  <a:schemeClr val="bg1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</a:t>
            </a:r>
            <a:r>
              <a:rPr lang="en-US" altLang="ko-KR" sz="800" kern="1200" dirty="0">
                <a:solidFill>
                  <a:schemeClr val="bg1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UI</a:t>
            </a:r>
            <a:r>
              <a:rPr lang="ko-KR" altLang="ko-KR" sz="800" kern="1200" dirty="0">
                <a:solidFill>
                  <a:schemeClr val="bg1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가 제일 낫다고 생각은 하는데 여기에서 사용여부나 해결여부를 어떻게 </a:t>
            </a:r>
            <a:r>
              <a:rPr lang="ko-KR" altLang="ko-KR" sz="800" kern="1200" dirty="0" err="1">
                <a:solidFill>
                  <a:schemeClr val="bg1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보여줘야하는지가</a:t>
            </a:r>
            <a:r>
              <a:rPr lang="ko-KR" altLang="ko-KR" sz="800" kern="1200" dirty="0">
                <a:solidFill>
                  <a:schemeClr val="bg1"/>
                </a:solidFill>
                <a:effectLst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rPr>
              <a:t> 난감하네</a:t>
            </a:r>
            <a:endParaRPr lang="ko-KR" altLang="ko-KR" sz="800" dirty="0">
              <a:solidFill>
                <a:schemeClr val="bg1"/>
              </a:solidFill>
              <a:effectLst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C997BDD1-AE86-E1AD-F0D3-19A7FE8ED7B6}"/>
              </a:ext>
            </a:extLst>
          </p:cNvPr>
          <p:cNvSpPr txBox="1"/>
          <p:nvPr/>
        </p:nvSpPr>
        <p:spPr>
          <a:xfrm>
            <a:off x="5783654" y="1007023"/>
            <a:ext cx="484511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000" dirty="0"/>
              <a:t>0. </a:t>
            </a:r>
            <a:r>
              <a:rPr lang="ko-KR" altLang="en-US" sz="1000" dirty="0"/>
              <a:t>획득한 키워드를 나열하는 </a:t>
            </a:r>
            <a:r>
              <a:rPr lang="en-US" altLang="ko-KR" sz="1000" dirty="0"/>
              <a:t>UI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C5DFBD9-65BC-36B6-2129-2209A3077E0E}"/>
              </a:ext>
            </a:extLst>
          </p:cNvPr>
          <p:cNvSpPr txBox="1"/>
          <p:nvPr/>
        </p:nvSpPr>
        <p:spPr>
          <a:xfrm>
            <a:off x="5667473" y="1930545"/>
            <a:ext cx="4845112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buAutoNum type="arabicPeriod"/>
            </a:pPr>
            <a:r>
              <a:rPr lang="ko-KR" altLang="en-US" sz="1000" dirty="0"/>
              <a:t>키워드 변경 시의 </a:t>
            </a:r>
            <a:r>
              <a:rPr lang="en-US" altLang="ko-KR" sz="1000" dirty="0" err="1"/>
              <a:t>ui</a:t>
            </a:r>
            <a:br>
              <a:rPr lang="en-US" altLang="ko-KR" sz="1000" dirty="0"/>
            </a:br>
            <a:r>
              <a:rPr lang="en-US" altLang="ko-KR" sz="1000" dirty="0"/>
              <a:t>- </a:t>
            </a:r>
            <a:r>
              <a:rPr lang="ko-KR" altLang="en-US" sz="1000" dirty="0"/>
              <a:t>해당 키워드나 키워드 설명의 배경색이나 글자색을 바꾼다</a:t>
            </a:r>
            <a:br>
              <a:rPr lang="en-US" altLang="ko-KR" sz="1000" dirty="0"/>
            </a:br>
            <a:r>
              <a:rPr lang="en-US" altLang="ko-KR" sz="1000" dirty="0"/>
              <a:t>- </a:t>
            </a:r>
            <a:r>
              <a:rPr lang="ko-KR" altLang="en-US" sz="1000" dirty="0"/>
              <a:t>해당 키워드의 설명문에 변경 전 키워드가 무엇이었는지</a:t>
            </a:r>
            <a:br>
              <a:rPr lang="en-US" altLang="ko-KR" sz="1000" dirty="0"/>
            </a:br>
            <a:r>
              <a:rPr lang="en-US" altLang="ko-KR" sz="1000" dirty="0"/>
              <a:t>  </a:t>
            </a:r>
            <a:r>
              <a:rPr lang="ko-KR" altLang="en-US" sz="1000" dirty="0"/>
              <a:t>기록을 해 놓는다</a:t>
            </a:r>
            <a:br>
              <a:rPr lang="en-US" altLang="ko-KR" sz="1000" dirty="0"/>
            </a:br>
            <a:br>
              <a:rPr lang="en-US" altLang="ko-KR" sz="1000" dirty="0"/>
            </a:br>
            <a:endParaRPr lang="en-US" altLang="ko-KR" sz="1000" dirty="0"/>
          </a:p>
          <a:p>
            <a:pPr marL="228600" indent="-228600">
              <a:buAutoNum type="arabicPeriod"/>
            </a:pPr>
            <a:r>
              <a:rPr lang="ko-KR" altLang="en-US" sz="1000" dirty="0"/>
              <a:t>키워드 해결 시의 </a:t>
            </a:r>
            <a:r>
              <a:rPr lang="en-US" altLang="ko-KR" sz="1000" dirty="0" err="1"/>
              <a:t>ui</a:t>
            </a:r>
            <a:br>
              <a:rPr lang="en-US" altLang="ko-KR" sz="1000" dirty="0"/>
            </a:br>
            <a:r>
              <a:rPr lang="en-US" altLang="ko-KR" sz="1000" dirty="0"/>
              <a:t>- </a:t>
            </a:r>
            <a:r>
              <a:rPr lang="ko-KR" altLang="en-US" sz="1000" dirty="0"/>
              <a:t>해당 키워드의 앞 </a:t>
            </a:r>
            <a:r>
              <a:rPr lang="en-US" altLang="ko-KR" sz="1000" dirty="0"/>
              <a:t>(</a:t>
            </a:r>
            <a:r>
              <a:rPr lang="ko-KR" altLang="en-US" sz="1000" dirty="0" err="1"/>
              <a:t>투더문으로</a:t>
            </a:r>
            <a:r>
              <a:rPr lang="ko-KR" altLang="en-US" sz="1000" dirty="0"/>
              <a:t> 치면 해당 키워드 이미지 아이콘 </a:t>
            </a:r>
            <a:r>
              <a:rPr lang="ko-KR" altLang="en-US" sz="1000" dirty="0" err="1"/>
              <a:t>들어가는곳</a:t>
            </a:r>
            <a:r>
              <a:rPr lang="en-US" altLang="ko-KR" sz="1000" dirty="0"/>
              <a:t>)</a:t>
            </a:r>
            <a:br>
              <a:rPr lang="en-US" altLang="ko-KR" sz="1000" dirty="0"/>
            </a:br>
            <a:r>
              <a:rPr lang="ko-KR" altLang="en-US" sz="1000" dirty="0"/>
              <a:t>  에다가 해결 </a:t>
            </a:r>
            <a:r>
              <a:rPr lang="en-US" altLang="ko-KR" sz="1000" dirty="0"/>
              <a:t>/ </a:t>
            </a:r>
            <a:r>
              <a:rPr lang="ko-KR" altLang="en-US" sz="1000" dirty="0"/>
              <a:t>동결 </a:t>
            </a:r>
            <a:r>
              <a:rPr lang="ko-KR" altLang="en-US" sz="1000" dirty="0" err="1"/>
              <a:t>이모지</a:t>
            </a:r>
            <a:r>
              <a:rPr lang="ko-KR" altLang="en-US" sz="1000" dirty="0"/>
              <a:t> </a:t>
            </a:r>
            <a:r>
              <a:rPr lang="ko-KR" altLang="en-US" sz="1000" dirty="0" err="1"/>
              <a:t>붙이는거</a:t>
            </a:r>
            <a:r>
              <a:rPr lang="ko-KR" altLang="en-US" sz="1000" dirty="0"/>
              <a:t> 어때 </a:t>
            </a:r>
            <a:br>
              <a:rPr lang="en-US" altLang="ko-KR" sz="1000" dirty="0"/>
            </a:br>
            <a:r>
              <a:rPr lang="en-US" altLang="ko-KR" sz="1000" dirty="0"/>
              <a:t>- </a:t>
            </a:r>
            <a:r>
              <a:rPr lang="ko-KR" altLang="en-US" sz="1000" dirty="0"/>
              <a:t>아니면 따로 해결 키워드 란을 만들어서 </a:t>
            </a:r>
            <a:r>
              <a:rPr lang="ko-KR" altLang="en-US" sz="1000" dirty="0" err="1"/>
              <a:t>옮겨놓는다던지</a:t>
            </a:r>
            <a:r>
              <a:rPr lang="ko-KR" altLang="en-US" sz="1000" dirty="0"/>
              <a:t> </a:t>
            </a:r>
            <a:r>
              <a:rPr lang="en-US" altLang="ko-KR" sz="1000" dirty="0"/>
              <a:t>(</a:t>
            </a:r>
            <a:r>
              <a:rPr lang="ko-KR" altLang="en-US" sz="1000" dirty="0" err="1"/>
              <a:t>코쿠라세처럼</a:t>
            </a:r>
            <a:r>
              <a:rPr lang="en-US" altLang="ko-KR" sz="1000" dirty="0"/>
              <a:t>)</a:t>
            </a:r>
          </a:p>
        </p:txBody>
      </p:sp>
      <p:sp>
        <p:nvSpPr>
          <p:cNvPr id="28" name="직사각형 27">
            <a:extLst>
              <a:ext uri="{FF2B5EF4-FFF2-40B4-BE49-F238E27FC236}">
                <a16:creationId xmlns:a16="http://schemas.microsoft.com/office/drawing/2014/main" id="{54A13C64-7D8B-761F-BA18-16549DED9CFE}"/>
              </a:ext>
            </a:extLst>
          </p:cNvPr>
          <p:cNvSpPr/>
          <p:nvPr/>
        </p:nvSpPr>
        <p:spPr>
          <a:xfrm>
            <a:off x="3142311" y="5117033"/>
            <a:ext cx="1454590" cy="1330859"/>
          </a:xfrm>
          <a:prstGeom prst="rect">
            <a:avLst/>
          </a:prstGeom>
          <a:solidFill>
            <a:schemeClr val="bg2">
              <a:lumMod val="2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 rtl="0" eaLnBrk="1" latinLnBrk="1" hangingPunct="1">
              <a:buClrTx/>
              <a:buSzPts val="1000"/>
            </a:pPr>
            <a:r>
              <a:rPr lang="ko-KR" altLang="en-US" sz="800" dirty="0" err="1">
                <a:solidFill>
                  <a:schemeClr val="bg1"/>
                </a:solidFill>
                <a:effectLst/>
              </a:rPr>
              <a:t>난그리고</a:t>
            </a:r>
            <a:r>
              <a:rPr lang="ko-KR" altLang="en-US" sz="800" dirty="0">
                <a:solidFill>
                  <a:schemeClr val="bg1"/>
                </a:solidFill>
                <a:effectLst/>
              </a:rPr>
              <a:t> </a:t>
            </a:r>
            <a:r>
              <a:rPr lang="ko-KR" altLang="en-US" sz="800" dirty="0" err="1">
                <a:solidFill>
                  <a:schemeClr val="bg1"/>
                </a:solidFill>
                <a:effectLst/>
              </a:rPr>
              <a:t>투더문처럼</a:t>
            </a:r>
            <a:r>
              <a:rPr lang="ko-KR" altLang="en-US" sz="800" dirty="0">
                <a:solidFill>
                  <a:schemeClr val="bg1"/>
                </a:solidFill>
                <a:effectLst/>
              </a:rPr>
              <a:t> 도트 아이콘으로 보여주기보단 </a:t>
            </a:r>
            <a:r>
              <a:rPr lang="ko-KR" altLang="en-US" sz="800" dirty="0" err="1">
                <a:solidFill>
                  <a:schemeClr val="bg1"/>
                </a:solidFill>
                <a:effectLst/>
              </a:rPr>
              <a:t>살피콘크리트처럼</a:t>
            </a:r>
            <a:r>
              <a:rPr lang="ko-KR" altLang="en-US" sz="800" dirty="0">
                <a:solidFill>
                  <a:schemeClr val="bg1"/>
                </a:solidFill>
                <a:effectLst/>
              </a:rPr>
              <a:t> 세부 이미지를 </a:t>
            </a:r>
            <a:r>
              <a:rPr lang="ko-KR" altLang="en-US" sz="800" dirty="0" err="1">
                <a:solidFill>
                  <a:schemeClr val="bg1"/>
                </a:solidFill>
                <a:effectLst/>
              </a:rPr>
              <a:t>띄워주는게</a:t>
            </a:r>
            <a:r>
              <a:rPr lang="ko-KR" altLang="en-US" sz="800" dirty="0">
                <a:solidFill>
                  <a:schemeClr val="bg1"/>
                </a:solidFill>
                <a:effectLst/>
              </a:rPr>
              <a:t> 좋아 </a:t>
            </a:r>
            <a:endParaRPr lang="en-US" altLang="ko-KR" sz="800" dirty="0">
              <a:solidFill>
                <a:schemeClr val="bg1"/>
              </a:solidFill>
              <a:effectLst/>
            </a:endParaRPr>
          </a:p>
          <a:p>
            <a:pPr algn="l" rtl="0" eaLnBrk="1" latinLnBrk="1" hangingPunct="1">
              <a:buClrTx/>
              <a:buSzPts val="1000"/>
            </a:pPr>
            <a:endParaRPr lang="en-US" altLang="ko-KR" sz="800" dirty="0">
              <a:solidFill>
                <a:schemeClr val="bg1"/>
              </a:solidFill>
            </a:endParaRPr>
          </a:p>
          <a:p>
            <a:pPr algn="l" rtl="0" eaLnBrk="1" latinLnBrk="1" hangingPunct="1">
              <a:buClrTx/>
              <a:buSzPts val="1000"/>
            </a:pPr>
            <a:r>
              <a:rPr lang="ko-KR" altLang="en-US" sz="800" dirty="0">
                <a:solidFill>
                  <a:schemeClr val="bg1"/>
                </a:solidFill>
                <a:effectLst/>
              </a:rPr>
              <a:t>그리고 </a:t>
            </a:r>
            <a:r>
              <a:rPr lang="ko-KR" altLang="en-US" sz="800" dirty="0" err="1">
                <a:solidFill>
                  <a:schemeClr val="bg1"/>
                </a:solidFill>
                <a:effectLst/>
              </a:rPr>
              <a:t>투더문</a:t>
            </a:r>
            <a:r>
              <a:rPr lang="ko-KR" altLang="en-US" sz="800" dirty="0">
                <a:solidFill>
                  <a:schemeClr val="bg1"/>
                </a:solidFill>
                <a:effectLst/>
              </a:rPr>
              <a:t> 도트 아이콘 들어가는 부분에 키워드 해결 </a:t>
            </a:r>
            <a:r>
              <a:rPr lang="en-US" altLang="ko-KR" sz="800" dirty="0">
                <a:solidFill>
                  <a:schemeClr val="bg1"/>
                </a:solidFill>
                <a:effectLst/>
              </a:rPr>
              <a:t>/ </a:t>
            </a:r>
            <a:r>
              <a:rPr lang="ko-KR" altLang="en-US" sz="800" dirty="0">
                <a:solidFill>
                  <a:schemeClr val="bg1"/>
                </a:solidFill>
                <a:effectLst/>
              </a:rPr>
              <a:t>동결 아이콘 넣자</a:t>
            </a:r>
            <a:endParaRPr lang="ko-KR" altLang="ko-KR" sz="800" dirty="0">
              <a:solidFill>
                <a:schemeClr val="bg1"/>
              </a:solidFill>
              <a:effectLst/>
            </a:endParaRPr>
          </a:p>
        </p:txBody>
      </p:sp>
      <p:pic>
        <p:nvPicPr>
          <p:cNvPr id="2" name="그림 1">
            <a:extLst>
              <a:ext uri="{FF2B5EF4-FFF2-40B4-BE49-F238E27FC236}">
                <a16:creationId xmlns:a16="http://schemas.microsoft.com/office/drawing/2014/main" id="{36862D2A-0F91-B016-CAC6-B91B8467F0C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6728" y="4134402"/>
            <a:ext cx="2511962" cy="1965262"/>
          </a:xfrm>
          <a:prstGeom prst="rect">
            <a:avLst/>
          </a:prstGeom>
        </p:spPr>
      </p:pic>
      <p:cxnSp>
        <p:nvCxnSpPr>
          <p:cNvPr id="12" name="직선 화살표 연결선 11">
            <a:extLst>
              <a:ext uri="{FF2B5EF4-FFF2-40B4-BE49-F238E27FC236}">
                <a16:creationId xmlns:a16="http://schemas.microsoft.com/office/drawing/2014/main" id="{5E180FCB-61D7-BC1D-7AEC-9E2F080A28A3}"/>
              </a:ext>
            </a:extLst>
          </p:cNvPr>
          <p:cNvCxnSpPr>
            <a:cxnSpLocks/>
          </p:cNvCxnSpPr>
          <p:nvPr/>
        </p:nvCxnSpPr>
        <p:spPr>
          <a:xfrm flipH="1">
            <a:off x="860079" y="2171487"/>
            <a:ext cx="190122" cy="190120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직사각형 21">
            <a:extLst>
              <a:ext uri="{FF2B5EF4-FFF2-40B4-BE49-F238E27FC236}">
                <a16:creationId xmlns:a16="http://schemas.microsoft.com/office/drawing/2014/main" id="{7A78FF28-2E9C-550D-9B2F-5FA55D4B6D27}"/>
              </a:ext>
            </a:extLst>
          </p:cNvPr>
          <p:cNvSpPr/>
          <p:nvPr/>
        </p:nvSpPr>
        <p:spPr>
          <a:xfrm>
            <a:off x="244825" y="4783099"/>
            <a:ext cx="2254691" cy="857873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9" name="그림 28" descr="텍스트, 스크린샷, 멀티미디어 소프트웨어, 소프트웨어이(가) 표시된 사진&#10;&#10;AI가 생성한 콘텐츠는 부정확할 수 있습니다.">
            <a:extLst>
              <a:ext uri="{FF2B5EF4-FFF2-40B4-BE49-F238E27FC236}">
                <a16:creationId xmlns:a16="http://schemas.microsoft.com/office/drawing/2014/main" id="{D9A8D242-7093-5019-C893-BC79BBA189F5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15030" t="26984" r="49324" b="63220"/>
          <a:stretch/>
        </p:blipFill>
        <p:spPr>
          <a:xfrm>
            <a:off x="10456753" y="3006328"/>
            <a:ext cx="1454590" cy="298766"/>
          </a:xfrm>
          <a:prstGeom prst="rect">
            <a:avLst/>
          </a:prstGeom>
        </p:spPr>
      </p:pic>
      <p:sp>
        <p:nvSpPr>
          <p:cNvPr id="30" name="타원 29">
            <a:extLst>
              <a:ext uri="{FF2B5EF4-FFF2-40B4-BE49-F238E27FC236}">
                <a16:creationId xmlns:a16="http://schemas.microsoft.com/office/drawing/2014/main" id="{4F71541F-1414-13B0-B39A-A95D7ADFE6B9}"/>
              </a:ext>
            </a:extLst>
          </p:cNvPr>
          <p:cNvSpPr/>
          <p:nvPr/>
        </p:nvSpPr>
        <p:spPr>
          <a:xfrm>
            <a:off x="10456753" y="3086538"/>
            <a:ext cx="224825" cy="218556"/>
          </a:xfrm>
          <a:prstGeom prst="ellipse">
            <a:avLst/>
          </a:prstGeom>
          <a:solidFill>
            <a:srgbClr val="C0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32C32932-7601-A63A-EDC9-C2809B0B9091}"/>
              </a:ext>
            </a:extLst>
          </p:cNvPr>
          <p:cNvSpPr txBox="1"/>
          <p:nvPr/>
        </p:nvSpPr>
        <p:spPr>
          <a:xfrm>
            <a:off x="10369717" y="3096684"/>
            <a:ext cx="38985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800" dirty="0">
                <a:solidFill>
                  <a:schemeClr val="bg1"/>
                </a:solidFill>
              </a:rPr>
              <a:t>해결</a:t>
            </a:r>
          </a:p>
        </p:txBody>
      </p:sp>
    </p:spTree>
    <p:extLst>
      <p:ext uri="{BB962C8B-B14F-4D97-AF65-F5344CB8AC3E}">
        <p14:creationId xmlns:p14="http://schemas.microsoft.com/office/powerpoint/2010/main" val="40820091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934AB38-0DE4-B4F5-4A4C-6ACEA9353A0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B7A96DF8-0BD8-9318-0B77-A523B554DD6D}"/>
              </a:ext>
            </a:extLst>
          </p:cNvPr>
          <p:cNvSpPr txBox="1"/>
          <p:nvPr/>
        </p:nvSpPr>
        <p:spPr>
          <a:xfrm>
            <a:off x="516049" y="479834"/>
            <a:ext cx="483455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dirty="0"/>
              <a:t>01. </a:t>
            </a:r>
            <a:r>
              <a:rPr lang="ko-KR" altLang="en-US" sz="2000" dirty="0"/>
              <a:t>아이템 획득 </a:t>
            </a:r>
            <a:r>
              <a:rPr lang="en-US" altLang="ko-KR" sz="2000" dirty="0"/>
              <a:t>/ </a:t>
            </a:r>
            <a:r>
              <a:rPr lang="ko-KR" altLang="en-US" sz="2000" dirty="0"/>
              <a:t>거짓판별</a:t>
            </a:r>
            <a:endParaRPr lang="en-US" altLang="ko-KR" sz="1000" dirty="0"/>
          </a:p>
          <a:p>
            <a:endParaRPr lang="en-US" altLang="ko-KR" sz="1000" dirty="0"/>
          </a:p>
          <a:p>
            <a:pPr marL="171450" indent="-171450">
              <a:lnSpc>
                <a:spcPct val="200000"/>
              </a:lnSpc>
              <a:buFontTx/>
              <a:buChar char="-"/>
            </a:pPr>
            <a:r>
              <a:rPr lang="ko-KR" altLang="en-US" sz="1000" dirty="0"/>
              <a:t>일반 탐색형 어드벤처 게임처럼 주변을 조사해 아이템을 얻는다 </a:t>
            </a:r>
            <a:endParaRPr lang="en-US" altLang="ko-KR" sz="1000" dirty="0"/>
          </a:p>
          <a:p>
            <a:pPr marL="171450" indent="-171450">
              <a:lnSpc>
                <a:spcPct val="200000"/>
              </a:lnSpc>
              <a:buFontTx/>
              <a:buChar char="-"/>
            </a:pPr>
            <a:r>
              <a:rPr lang="ko-KR" altLang="en-US" sz="1000" dirty="0"/>
              <a:t>환각이거나 상상속의 아이템은 두 번 이상 조사가 되거나 얻어진다</a:t>
            </a:r>
            <a:r>
              <a:rPr lang="en-US" altLang="ko-KR" sz="1000" dirty="0"/>
              <a:t>. </a:t>
            </a:r>
          </a:p>
          <a:p>
            <a:endParaRPr lang="ko-KR" altLang="en-US" sz="1000" b="1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B111255-A37B-F9B0-1AE3-CC579D064ABB}"/>
              </a:ext>
            </a:extLst>
          </p:cNvPr>
          <p:cNvSpPr txBox="1"/>
          <p:nvPr/>
        </p:nvSpPr>
        <p:spPr>
          <a:xfrm>
            <a:off x="5892298" y="363203"/>
            <a:ext cx="484511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ko-KR" altLang="en-US" sz="1000" dirty="0"/>
          </a:p>
          <a:p>
            <a:r>
              <a:rPr lang="en-US" altLang="ko-KR" sz="2000" dirty="0"/>
              <a:t>02. </a:t>
            </a:r>
            <a:r>
              <a:rPr lang="ko-KR" altLang="en-US" sz="2000" dirty="0"/>
              <a:t>아이템의 사용</a:t>
            </a:r>
            <a:endParaRPr lang="en-US" altLang="ko-KR" sz="2000" dirty="0"/>
          </a:p>
        </p:txBody>
      </p:sp>
      <p:cxnSp>
        <p:nvCxnSpPr>
          <p:cNvPr id="13" name="직선 연결선 12">
            <a:extLst>
              <a:ext uri="{FF2B5EF4-FFF2-40B4-BE49-F238E27FC236}">
                <a16:creationId xmlns:a16="http://schemas.microsoft.com/office/drawing/2014/main" id="{57D00A96-81D6-8945-BC2D-74D78958B128}"/>
              </a:ext>
            </a:extLst>
          </p:cNvPr>
          <p:cNvCxnSpPr/>
          <p:nvPr/>
        </p:nvCxnSpPr>
        <p:spPr>
          <a:xfrm>
            <a:off x="5540721" y="407406"/>
            <a:ext cx="0" cy="626499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F784E1DF-422D-B22F-EC3F-0F82CAF0E5D2}"/>
              </a:ext>
            </a:extLst>
          </p:cNvPr>
          <p:cNvSpPr txBox="1"/>
          <p:nvPr/>
        </p:nvSpPr>
        <p:spPr>
          <a:xfrm>
            <a:off x="5783654" y="1007023"/>
            <a:ext cx="4845112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000" dirty="0" err="1"/>
              <a:t>자이제이걸어떻게해야하지</a:t>
            </a:r>
            <a:r>
              <a:rPr lang="ko-KR" altLang="en-US" sz="1000" dirty="0"/>
              <a:t> </a:t>
            </a:r>
            <a:endParaRPr lang="en-US" altLang="ko-KR" sz="1000" dirty="0"/>
          </a:p>
          <a:p>
            <a:endParaRPr lang="en-US" altLang="ko-KR" sz="1000" dirty="0"/>
          </a:p>
          <a:p>
            <a:r>
              <a:rPr lang="ko-KR" altLang="en-US" sz="1000" dirty="0" err="1"/>
              <a:t>퍼즐푸는데</a:t>
            </a:r>
            <a:r>
              <a:rPr lang="ko-KR" altLang="en-US" sz="1000" dirty="0"/>
              <a:t> </a:t>
            </a:r>
            <a:r>
              <a:rPr lang="ko-KR" altLang="en-US" sz="1000" dirty="0" err="1"/>
              <a:t>쓸거야</a:t>
            </a:r>
            <a:r>
              <a:rPr lang="ko-KR" altLang="en-US" sz="1000" dirty="0"/>
              <a:t> </a:t>
            </a:r>
            <a:endParaRPr lang="en-US" altLang="ko-KR" sz="1000" dirty="0"/>
          </a:p>
          <a:p>
            <a:endParaRPr lang="en-US" altLang="ko-KR" sz="1000" dirty="0"/>
          </a:p>
          <a:p>
            <a:r>
              <a:rPr lang="ko-KR" altLang="en-US" sz="1000" dirty="0"/>
              <a:t>아니면 스토리 연출용으로 </a:t>
            </a:r>
            <a:r>
              <a:rPr lang="ko-KR" altLang="en-US" sz="1000" dirty="0" err="1"/>
              <a:t>쓸거야</a:t>
            </a:r>
            <a:endParaRPr lang="en-US" altLang="ko-KR" sz="1000" dirty="0"/>
          </a:p>
          <a:p>
            <a:endParaRPr lang="en-US" altLang="ko-KR" sz="1000" dirty="0"/>
          </a:p>
          <a:p>
            <a:r>
              <a:rPr lang="ko-KR" altLang="en-US" sz="1000" dirty="0"/>
              <a:t>아니면 </a:t>
            </a:r>
            <a:r>
              <a:rPr lang="ko-KR" altLang="en-US" sz="1000" dirty="0" err="1"/>
              <a:t>엔딩분기</a:t>
            </a:r>
            <a:r>
              <a:rPr lang="ko-KR" altLang="en-US" sz="1000" dirty="0"/>
              <a:t> </a:t>
            </a:r>
            <a:r>
              <a:rPr lang="ko-KR" altLang="en-US" sz="1000" dirty="0" err="1"/>
              <a:t>바뀌는거에</a:t>
            </a:r>
            <a:r>
              <a:rPr lang="ko-KR" altLang="en-US" sz="1000" dirty="0"/>
              <a:t> </a:t>
            </a:r>
            <a:r>
              <a:rPr lang="ko-KR" altLang="en-US" sz="1000" dirty="0" err="1"/>
              <a:t>사용된다던가</a:t>
            </a:r>
            <a:r>
              <a:rPr lang="ko-KR" altLang="en-US" sz="1000" dirty="0"/>
              <a:t> </a:t>
            </a:r>
            <a:endParaRPr lang="en-US" altLang="ko-KR" sz="1000" dirty="0"/>
          </a:p>
          <a:p>
            <a:endParaRPr lang="en-US" altLang="ko-KR" sz="1000" dirty="0"/>
          </a:p>
          <a:p>
            <a:r>
              <a:rPr lang="ko-KR" altLang="en-US" sz="1000" dirty="0"/>
              <a:t>가짜 아이템 </a:t>
            </a:r>
            <a:r>
              <a:rPr lang="ko-KR" altLang="en-US" sz="1000" dirty="0" err="1"/>
              <a:t>소지갯수에</a:t>
            </a:r>
            <a:r>
              <a:rPr lang="ko-KR" altLang="en-US" sz="1000" dirty="0"/>
              <a:t> 따라서 뭔가 </a:t>
            </a:r>
            <a:r>
              <a:rPr lang="ko-KR" altLang="en-US" sz="1000" dirty="0" err="1"/>
              <a:t>바뀐다던가</a:t>
            </a:r>
            <a:endParaRPr lang="en-US" altLang="ko-KR" sz="1000" dirty="0"/>
          </a:p>
          <a:p>
            <a:endParaRPr lang="en-US" altLang="ko-KR" sz="1000" dirty="0"/>
          </a:p>
          <a:p>
            <a:r>
              <a:rPr lang="ko-KR" altLang="en-US" sz="1000" dirty="0"/>
              <a:t>아니면 키워드 변화 시스템을 </a:t>
            </a:r>
            <a:r>
              <a:rPr lang="ko-KR" altLang="en-US" sz="1000" dirty="0" err="1"/>
              <a:t>아이템쪽에도</a:t>
            </a:r>
            <a:r>
              <a:rPr lang="ko-KR" altLang="en-US" sz="1000" dirty="0"/>
              <a:t> 적용하거나 정리해서</a:t>
            </a:r>
            <a:endParaRPr lang="en-US" altLang="ko-KR" sz="1000" dirty="0"/>
          </a:p>
          <a:p>
            <a:r>
              <a:rPr lang="ko-KR" altLang="en-US" sz="1000" dirty="0"/>
              <a:t>키워드 쪽 </a:t>
            </a:r>
            <a:r>
              <a:rPr lang="en-US" altLang="ko-KR" sz="1000" dirty="0"/>
              <a:t>UI</a:t>
            </a:r>
            <a:r>
              <a:rPr lang="ko-KR" altLang="en-US" sz="1000" dirty="0"/>
              <a:t>만으로는 설명하기 어려웠던 타임라인을 아이템에 </a:t>
            </a:r>
            <a:r>
              <a:rPr lang="ko-KR" altLang="en-US" sz="1000" dirty="0" err="1"/>
              <a:t>적용한다던가</a:t>
            </a:r>
            <a:r>
              <a:rPr lang="ko-KR" altLang="en-US" sz="1000" dirty="0"/>
              <a:t> </a:t>
            </a:r>
            <a:endParaRPr lang="en-US" altLang="ko-KR" sz="1000" dirty="0"/>
          </a:p>
          <a:p>
            <a:r>
              <a:rPr lang="en-US" altLang="ko-KR" sz="1000" dirty="0"/>
              <a:t>(13</a:t>
            </a:r>
            <a:r>
              <a:rPr lang="ko-KR" altLang="en-US" sz="1000" dirty="0"/>
              <a:t>기병처럼</a:t>
            </a:r>
            <a:r>
              <a:rPr lang="en-US" altLang="ko-KR" sz="1000" dirty="0"/>
              <a:t>…)</a:t>
            </a:r>
          </a:p>
        </p:txBody>
      </p:sp>
      <p:pic>
        <p:nvPicPr>
          <p:cNvPr id="3" name="그림 2" descr="텍스트, 스크린샷, 소프트웨어, 멀티미디어 소프트웨어이(가) 표시된 사진&#10;&#10;AI가 생성한 콘텐츠는 부정확할 수 있습니다.">
            <a:extLst>
              <a:ext uri="{FF2B5EF4-FFF2-40B4-BE49-F238E27FC236}">
                <a16:creationId xmlns:a16="http://schemas.microsoft.com/office/drawing/2014/main" id="{10F956B0-24C5-2028-E0EA-DD8F81C624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0425" y="3157631"/>
            <a:ext cx="4423545" cy="3406129"/>
          </a:xfrm>
          <a:prstGeom prst="rect">
            <a:avLst/>
          </a:prstGeom>
        </p:spPr>
      </p:pic>
      <p:sp>
        <p:nvSpPr>
          <p:cNvPr id="10" name="직사각형 9">
            <a:extLst>
              <a:ext uri="{FF2B5EF4-FFF2-40B4-BE49-F238E27FC236}">
                <a16:creationId xmlns:a16="http://schemas.microsoft.com/office/drawing/2014/main" id="{F015C469-4CAB-1600-2A38-3922257B9341}"/>
              </a:ext>
            </a:extLst>
          </p:cNvPr>
          <p:cNvSpPr/>
          <p:nvPr/>
        </p:nvSpPr>
        <p:spPr>
          <a:xfrm>
            <a:off x="263130" y="2098141"/>
            <a:ext cx="1454590" cy="1330859"/>
          </a:xfrm>
          <a:prstGeom prst="rect">
            <a:avLst/>
          </a:prstGeom>
          <a:solidFill>
            <a:schemeClr val="bg2">
              <a:lumMod val="2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 rtl="0" eaLnBrk="1" latinLnBrk="1" hangingPunct="1">
              <a:buClrTx/>
              <a:buSzPts val="1000"/>
            </a:pPr>
            <a:r>
              <a:rPr lang="ko-KR" altLang="en-US" sz="800" dirty="0">
                <a:solidFill>
                  <a:schemeClr val="bg1"/>
                </a:solidFill>
                <a:effectLst/>
              </a:rPr>
              <a:t>개인적으로 나는 </a:t>
            </a:r>
            <a:r>
              <a:rPr lang="ko-KR" altLang="en-US" sz="800" dirty="0" err="1">
                <a:solidFill>
                  <a:schemeClr val="bg1"/>
                </a:solidFill>
                <a:effectLst/>
              </a:rPr>
              <a:t>콘크리트겜처럼</a:t>
            </a:r>
            <a:r>
              <a:rPr lang="ko-KR" altLang="en-US" sz="800" dirty="0">
                <a:solidFill>
                  <a:schemeClr val="bg1"/>
                </a:solidFill>
                <a:effectLst/>
              </a:rPr>
              <a:t> 일케 설명이 있는 편이 </a:t>
            </a:r>
            <a:r>
              <a:rPr lang="ko-KR" altLang="en-US" sz="800" dirty="0" err="1">
                <a:solidFill>
                  <a:schemeClr val="bg1"/>
                </a:solidFill>
                <a:effectLst/>
              </a:rPr>
              <a:t>좋을거라</a:t>
            </a:r>
            <a:r>
              <a:rPr lang="ko-KR" altLang="en-US" sz="800" dirty="0">
                <a:solidFill>
                  <a:schemeClr val="bg1"/>
                </a:solidFill>
                <a:effectLst/>
              </a:rPr>
              <a:t> 생각해 </a:t>
            </a:r>
            <a:r>
              <a:rPr lang="en-US" altLang="ko-KR" sz="800" dirty="0">
                <a:solidFill>
                  <a:schemeClr val="bg1"/>
                </a:solidFill>
                <a:effectLst/>
              </a:rPr>
              <a:t>/ </a:t>
            </a:r>
            <a:r>
              <a:rPr lang="ko-KR" altLang="en-US" sz="800" dirty="0">
                <a:solidFill>
                  <a:schemeClr val="bg1"/>
                </a:solidFill>
                <a:effectLst/>
              </a:rPr>
              <a:t>왜냐하면 당장 </a:t>
            </a:r>
            <a:r>
              <a:rPr lang="ko-KR" altLang="en-US" sz="800" dirty="0">
                <a:solidFill>
                  <a:schemeClr val="bg1"/>
                </a:solidFill>
              </a:rPr>
              <a:t>그게 개수가 </a:t>
            </a:r>
            <a:r>
              <a:rPr lang="en-US" altLang="ko-KR" sz="800" dirty="0">
                <a:solidFill>
                  <a:schemeClr val="bg1"/>
                </a:solidFill>
              </a:rPr>
              <a:t>x2 </a:t>
            </a:r>
            <a:r>
              <a:rPr lang="ko-KR" altLang="en-US" sz="800" dirty="0">
                <a:solidFill>
                  <a:schemeClr val="bg1"/>
                </a:solidFill>
              </a:rPr>
              <a:t>이상이면 </a:t>
            </a:r>
            <a:r>
              <a:rPr lang="ko-KR" altLang="en-US" sz="800" dirty="0" err="1">
                <a:solidFill>
                  <a:schemeClr val="bg1"/>
                </a:solidFill>
              </a:rPr>
              <a:t>거기있는</a:t>
            </a:r>
            <a:r>
              <a:rPr lang="ko-KR" altLang="en-US" sz="800" dirty="0">
                <a:solidFill>
                  <a:schemeClr val="bg1"/>
                </a:solidFill>
              </a:rPr>
              <a:t> 서술이 환상이란 </a:t>
            </a:r>
            <a:r>
              <a:rPr lang="ko-KR" altLang="en-US" sz="800" dirty="0" err="1">
                <a:solidFill>
                  <a:schemeClr val="bg1"/>
                </a:solidFill>
              </a:rPr>
              <a:t>뜻인게</a:t>
            </a:r>
            <a:r>
              <a:rPr lang="ko-KR" altLang="en-US" sz="800" dirty="0">
                <a:solidFill>
                  <a:schemeClr val="bg1"/>
                </a:solidFill>
              </a:rPr>
              <a:t> 직관적으로 </a:t>
            </a:r>
            <a:r>
              <a:rPr lang="ko-KR" altLang="en-US" sz="800" dirty="0" err="1">
                <a:solidFill>
                  <a:schemeClr val="bg1"/>
                </a:solidFill>
              </a:rPr>
              <a:t>보이니깐</a:t>
            </a:r>
            <a:endParaRPr lang="ko-KR" altLang="ko-KR" sz="800" dirty="0">
              <a:solidFill>
                <a:schemeClr val="bg1"/>
              </a:solidFill>
              <a:effectLst/>
            </a:endParaRPr>
          </a:p>
        </p:txBody>
      </p:sp>
      <p:pic>
        <p:nvPicPr>
          <p:cNvPr id="17" name="그림 16">
            <a:extLst>
              <a:ext uri="{FF2B5EF4-FFF2-40B4-BE49-F238E27FC236}">
                <a16:creationId xmlns:a16="http://schemas.microsoft.com/office/drawing/2014/main" id="{8D546E85-3F4C-D2CA-4A66-7F2DFF223A8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41595" y="3200472"/>
            <a:ext cx="4161611" cy="23463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71546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8B907E3-DCBA-E906-41BA-E01F0319D9C5}"/>
              </a:ext>
            </a:extLst>
          </p:cNvPr>
          <p:cNvSpPr txBox="1"/>
          <p:nvPr/>
        </p:nvSpPr>
        <p:spPr>
          <a:xfrm>
            <a:off x="488889" y="479834"/>
            <a:ext cx="483455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000" dirty="0"/>
              <a:t>당장 더 </a:t>
            </a:r>
            <a:r>
              <a:rPr lang="ko-KR" altLang="en-US" sz="2000" dirty="0" err="1"/>
              <a:t>생각해봐야할거</a:t>
            </a:r>
            <a:endParaRPr lang="en-US" altLang="ko-KR" sz="1000" dirty="0"/>
          </a:p>
          <a:p>
            <a:endParaRPr lang="en-US" altLang="ko-KR" sz="1000" dirty="0"/>
          </a:p>
          <a:p>
            <a:endParaRPr lang="en-US" altLang="ko-KR" sz="1000" dirty="0"/>
          </a:p>
          <a:p>
            <a:r>
              <a:rPr lang="ko-KR" altLang="en-US" sz="1000" dirty="0"/>
              <a:t>패밀리 </a:t>
            </a:r>
            <a:r>
              <a:rPr lang="ko-KR" altLang="en-US" sz="1000" dirty="0" err="1"/>
              <a:t>레스토랑겜처럼</a:t>
            </a:r>
            <a:r>
              <a:rPr lang="ko-KR" altLang="en-US" sz="1000" dirty="0"/>
              <a:t> </a:t>
            </a:r>
            <a:r>
              <a:rPr lang="ko-KR" altLang="en-US" sz="1000" dirty="0" err="1"/>
              <a:t>퀵슬롯</a:t>
            </a:r>
            <a:r>
              <a:rPr lang="ko-KR" altLang="en-US" sz="1000" dirty="0"/>
              <a:t> 키워드가 </a:t>
            </a:r>
            <a:r>
              <a:rPr lang="ko-KR" altLang="en-US" sz="1000" dirty="0" err="1"/>
              <a:t>필요하려나</a:t>
            </a:r>
            <a:r>
              <a:rPr lang="en-US" altLang="ko-KR" sz="1000" dirty="0"/>
              <a:t>?</a:t>
            </a:r>
          </a:p>
          <a:p>
            <a:r>
              <a:rPr lang="ko-KR" altLang="en-US" sz="1000" dirty="0"/>
              <a:t>키워드가 </a:t>
            </a:r>
            <a:r>
              <a:rPr lang="ko-KR" altLang="en-US" sz="1000" dirty="0" err="1"/>
              <a:t>메인이</a:t>
            </a:r>
            <a:r>
              <a:rPr lang="ko-KR" altLang="en-US" sz="1000" dirty="0"/>
              <a:t> 되는 게임이 아니라면 </a:t>
            </a:r>
            <a:r>
              <a:rPr lang="ko-KR" altLang="en-US" sz="1000" dirty="0" err="1"/>
              <a:t>레이너서비스나</a:t>
            </a:r>
            <a:r>
              <a:rPr lang="ko-KR" altLang="en-US" sz="1000" dirty="0"/>
              <a:t> </a:t>
            </a:r>
            <a:r>
              <a:rPr lang="ko-KR" altLang="en-US" sz="1000" dirty="0" err="1"/>
              <a:t>투더문처럼</a:t>
            </a:r>
            <a:r>
              <a:rPr lang="ko-KR" altLang="en-US" sz="1000" dirty="0"/>
              <a:t> 따로 메뉴가 있는 정도면 충분할 것 </a:t>
            </a:r>
            <a:r>
              <a:rPr lang="ko-KR" altLang="en-US" sz="1000" dirty="0" err="1"/>
              <a:t>같긴한데</a:t>
            </a:r>
            <a:r>
              <a:rPr lang="ko-KR" altLang="en-US" sz="1000" dirty="0"/>
              <a:t> </a:t>
            </a:r>
            <a:endParaRPr lang="en-US" altLang="ko-KR" sz="1000" dirty="0"/>
          </a:p>
          <a:p>
            <a:endParaRPr lang="en-US" altLang="ko-KR" sz="1000" dirty="0"/>
          </a:p>
          <a:p>
            <a:endParaRPr lang="en-US" altLang="ko-KR" sz="1000" dirty="0"/>
          </a:p>
          <a:p>
            <a:r>
              <a:rPr lang="ko-KR" altLang="en-US" sz="1000" dirty="0"/>
              <a:t>황금 우상 사건처럼 키워드를 재배열해서 스토리 해석 문장을 맞추는 파트가 필요할까</a:t>
            </a:r>
            <a:r>
              <a:rPr lang="en-US" altLang="ko-KR" sz="1000" dirty="0"/>
              <a:t>? </a:t>
            </a:r>
            <a:r>
              <a:rPr lang="ko-KR" altLang="en-US" sz="1000" dirty="0"/>
              <a:t>이건 언니가 스토리텔링을 어떻게 </a:t>
            </a:r>
            <a:r>
              <a:rPr lang="ko-KR" altLang="en-US" sz="1000" dirty="0" err="1"/>
              <a:t>할지나</a:t>
            </a:r>
            <a:r>
              <a:rPr lang="ko-KR" altLang="en-US" sz="1000" dirty="0"/>
              <a:t> 지문의 난해도에 따라서 필요중요도가 </a:t>
            </a:r>
            <a:r>
              <a:rPr lang="ko-KR" altLang="en-US" sz="1000" dirty="0" err="1"/>
              <a:t>달라질거라</a:t>
            </a:r>
            <a:r>
              <a:rPr lang="ko-KR" altLang="en-US" sz="1000" dirty="0"/>
              <a:t> 스토리 다 완성되고 나서 </a:t>
            </a:r>
            <a:r>
              <a:rPr lang="ko-KR" altLang="en-US" sz="1000" dirty="0" err="1"/>
              <a:t>생각해봐야겠지만</a:t>
            </a:r>
            <a:endParaRPr lang="en-US" altLang="ko-KR" sz="1000" dirty="0"/>
          </a:p>
          <a:p>
            <a:endParaRPr lang="en-US" altLang="ko-KR" sz="1000" dirty="0"/>
          </a:p>
          <a:p>
            <a:endParaRPr lang="en-US" altLang="ko-KR" sz="1000" dirty="0"/>
          </a:p>
          <a:p>
            <a:endParaRPr lang="en-US" altLang="ko-KR" sz="1000" dirty="0"/>
          </a:p>
          <a:p>
            <a:endParaRPr lang="en-US" altLang="ko-KR" sz="1000" dirty="0"/>
          </a:p>
          <a:p>
            <a:endParaRPr lang="en-US" altLang="ko-KR" sz="1000" dirty="0"/>
          </a:p>
          <a:p>
            <a:endParaRPr lang="en-US" altLang="ko-KR" sz="1000" dirty="0"/>
          </a:p>
          <a:p>
            <a:endParaRPr lang="ko-KR" altLang="en-US" sz="1000" dirty="0"/>
          </a:p>
          <a:p>
            <a:endParaRPr lang="ko-KR" altLang="en-US" sz="1000" b="1" dirty="0"/>
          </a:p>
        </p:txBody>
      </p:sp>
      <p:cxnSp>
        <p:nvCxnSpPr>
          <p:cNvPr id="13" name="직선 연결선 12">
            <a:extLst>
              <a:ext uri="{FF2B5EF4-FFF2-40B4-BE49-F238E27FC236}">
                <a16:creationId xmlns:a16="http://schemas.microsoft.com/office/drawing/2014/main" id="{6421CDFB-5AC7-3E46-AB74-43F18E8F8B3E}"/>
              </a:ext>
            </a:extLst>
          </p:cNvPr>
          <p:cNvCxnSpPr/>
          <p:nvPr/>
        </p:nvCxnSpPr>
        <p:spPr>
          <a:xfrm>
            <a:off x="5540721" y="407406"/>
            <a:ext cx="0" cy="626499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050" name="Picture 2" descr="Mr. Rainer's Solve-It Service on Steam">
            <a:extLst>
              <a:ext uri="{FF2B5EF4-FFF2-40B4-BE49-F238E27FC236}">
                <a16:creationId xmlns:a16="http://schemas.microsoft.com/office/drawing/2014/main" id="{429ACB92-639E-987D-13C2-70DD918871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2693" y="343944"/>
            <a:ext cx="4810959" cy="29198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그림 2">
            <a:extLst>
              <a:ext uri="{FF2B5EF4-FFF2-40B4-BE49-F238E27FC236}">
                <a16:creationId xmlns:a16="http://schemas.microsoft.com/office/drawing/2014/main" id="{C86A919E-9F26-EA18-9CA7-D5C31BC255A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12914" y="2481690"/>
            <a:ext cx="2914047" cy="2919829"/>
          </a:xfrm>
          <a:prstGeom prst="rect">
            <a:avLst/>
          </a:prstGeom>
        </p:spPr>
      </p:pic>
      <p:pic>
        <p:nvPicPr>
          <p:cNvPr id="2052" name="Picture 4" descr="황금 우상 사건] 모든 사건 정답 공략 (The Case of the Golden Idol)">
            <a:extLst>
              <a:ext uri="{FF2B5EF4-FFF2-40B4-BE49-F238E27FC236}">
                <a16:creationId xmlns:a16="http://schemas.microsoft.com/office/drawing/2014/main" id="{9622C612-D4C9-7821-B0E4-4E1CC94196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9153" y="3354306"/>
            <a:ext cx="5088045" cy="2862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897314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49503D9-DDDA-D06B-C8C0-DCD7A51F93B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DF18D79A-2DE2-4392-52FB-430B226D704E}"/>
              </a:ext>
            </a:extLst>
          </p:cNvPr>
          <p:cNvSpPr txBox="1"/>
          <p:nvPr/>
        </p:nvSpPr>
        <p:spPr>
          <a:xfrm>
            <a:off x="488889" y="479834"/>
            <a:ext cx="483455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2000" dirty="0"/>
              <a:t>흥미롭지만 생각하지 않아도 </a:t>
            </a:r>
            <a:r>
              <a:rPr lang="ko-KR" altLang="en-US" sz="2000" dirty="0" err="1"/>
              <a:t>될것같은거</a:t>
            </a:r>
            <a:endParaRPr lang="en-US" altLang="ko-KR" sz="1000" dirty="0"/>
          </a:p>
          <a:p>
            <a:endParaRPr lang="en-US" altLang="ko-KR" sz="1000" dirty="0"/>
          </a:p>
          <a:p>
            <a:endParaRPr lang="en-US" altLang="ko-KR" sz="1000" dirty="0"/>
          </a:p>
          <a:p>
            <a:r>
              <a:rPr lang="ko-KR" altLang="en-US" sz="1000" dirty="0" err="1"/>
              <a:t>미제사건겜처럼</a:t>
            </a:r>
            <a:r>
              <a:rPr lang="ko-KR" altLang="en-US" sz="1000" dirty="0"/>
              <a:t> 키워드를 소거하는 방식은 직관적이긴 하지만 지금 </a:t>
            </a:r>
            <a:r>
              <a:rPr lang="ko-KR" altLang="en-US" sz="1000" dirty="0" err="1"/>
              <a:t>꿈이랑</a:t>
            </a:r>
            <a:r>
              <a:rPr lang="ko-KR" altLang="en-US" sz="1000" dirty="0"/>
              <a:t> 환상</a:t>
            </a:r>
            <a:r>
              <a:rPr lang="en-US" altLang="ko-KR" sz="1000" dirty="0"/>
              <a:t>/</a:t>
            </a:r>
            <a:r>
              <a:rPr lang="ko-KR" altLang="en-US" sz="1000" dirty="0"/>
              <a:t>현실을 </a:t>
            </a:r>
            <a:r>
              <a:rPr lang="ko-KR" altLang="en-US" sz="1000" dirty="0" err="1"/>
              <a:t>구분못하는</a:t>
            </a:r>
            <a:r>
              <a:rPr lang="ko-KR" altLang="en-US" sz="1000" dirty="0"/>
              <a:t> 연출 아이디어에 </a:t>
            </a:r>
            <a:r>
              <a:rPr lang="en-US" altLang="ko-KR" sz="1000" dirty="0"/>
              <a:t>[</a:t>
            </a:r>
            <a:r>
              <a:rPr lang="ko-KR" altLang="en-US" sz="1000" dirty="0"/>
              <a:t>연속으로 같은 아이템 얻기</a:t>
            </a:r>
            <a:r>
              <a:rPr lang="en-US" altLang="ko-KR" sz="1000" dirty="0"/>
              <a:t>] </a:t>
            </a:r>
            <a:r>
              <a:rPr lang="ko-KR" altLang="en-US" sz="1000" dirty="0"/>
              <a:t>가 있으니깐 플레이어들이 아이템 개수에도 </a:t>
            </a:r>
            <a:r>
              <a:rPr lang="ko-KR" altLang="en-US" sz="1000" dirty="0" err="1"/>
              <a:t>신경쓰는데</a:t>
            </a:r>
            <a:r>
              <a:rPr lang="ko-KR" altLang="en-US" sz="1000" dirty="0"/>
              <a:t> 키워드 개수에도 </a:t>
            </a:r>
            <a:r>
              <a:rPr lang="ko-KR" altLang="en-US" sz="1000" dirty="0" err="1"/>
              <a:t>신경쓰게</a:t>
            </a:r>
            <a:r>
              <a:rPr lang="ko-KR" altLang="en-US" sz="1000" dirty="0"/>
              <a:t> 만들 필요는 </a:t>
            </a:r>
            <a:r>
              <a:rPr lang="ko-KR" altLang="en-US" sz="1000" dirty="0" err="1"/>
              <a:t>없을듯</a:t>
            </a:r>
            <a:r>
              <a:rPr lang="ko-KR" altLang="en-US" sz="1000" dirty="0"/>
              <a:t> </a:t>
            </a:r>
            <a:r>
              <a:rPr lang="en-US" altLang="ko-KR" sz="1000" dirty="0"/>
              <a:t>(</a:t>
            </a:r>
            <a:r>
              <a:rPr lang="ko-KR" altLang="en-US" sz="1000" dirty="0"/>
              <a:t>복잡하지 않을까</a:t>
            </a:r>
            <a:r>
              <a:rPr lang="en-US" altLang="ko-KR" sz="1000" dirty="0"/>
              <a:t>)</a:t>
            </a:r>
          </a:p>
          <a:p>
            <a:endParaRPr lang="en-US" altLang="ko-KR" sz="1000" dirty="0"/>
          </a:p>
          <a:p>
            <a:endParaRPr lang="en-US" altLang="ko-KR" sz="1000" dirty="0"/>
          </a:p>
          <a:p>
            <a:endParaRPr lang="en-US" altLang="ko-KR" sz="1000" dirty="0"/>
          </a:p>
          <a:p>
            <a:endParaRPr lang="en-US" altLang="ko-KR" sz="1000" dirty="0"/>
          </a:p>
          <a:p>
            <a:endParaRPr lang="en-US" altLang="ko-KR" sz="1000" dirty="0"/>
          </a:p>
          <a:p>
            <a:endParaRPr lang="en-US" altLang="ko-KR" sz="1000" dirty="0"/>
          </a:p>
          <a:p>
            <a:endParaRPr lang="ko-KR" altLang="en-US" sz="1000" dirty="0"/>
          </a:p>
          <a:p>
            <a:endParaRPr lang="ko-KR" altLang="en-US" sz="1000" b="1" dirty="0"/>
          </a:p>
        </p:txBody>
      </p:sp>
      <p:cxnSp>
        <p:nvCxnSpPr>
          <p:cNvPr id="13" name="직선 연결선 12">
            <a:extLst>
              <a:ext uri="{FF2B5EF4-FFF2-40B4-BE49-F238E27FC236}">
                <a16:creationId xmlns:a16="http://schemas.microsoft.com/office/drawing/2014/main" id="{1B970A4A-2518-ED2F-233E-E4280B1A0C53}"/>
              </a:ext>
            </a:extLst>
          </p:cNvPr>
          <p:cNvCxnSpPr/>
          <p:nvPr/>
        </p:nvCxnSpPr>
        <p:spPr>
          <a:xfrm>
            <a:off x="5540721" y="407406"/>
            <a:ext cx="0" cy="626499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098" name="Picture 2">
            <a:extLst>
              <a:ext uri="{FF2B5EF4-FFF2-40B4-BE49-F238E27FC236}">
                <a16:creationId xmlns:a16="http://schemas.microsoft.com/office/drawing/2014/main" id="{54C3362E-6F6E-0604-335C-56E6994C91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6471" y="1176438"/>
            <a:ext cx="5075828" cy="28538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21180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맑은 고딕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126</TotalTime>
  <Words>516</Words>
  <Application>Microsoft Office PowerPoint</Application>
  <PresentationFormat>와이드스크린</PresentationFormat>
  <Paragraphs>123</Paragraphs>
  <Slides>6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9" baseType="lpstr">
      <vt:lpstr>맑은 고딕</vt:lpstr>
      <vt:lpstr>Arial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박민서</dc:creator>
  <cp:lastModifiedBy>박민서</cp:lastModifiedBy>
  <cp:revision>2</cp:revision>
  <dcterms:created xsi:type="dcterms:W3CDTF">2025-03-27T07:39:36Z</dcterms:created>
  <dcterms:modified xsi:type="dcterms:W3CDTF">2025-03-27T09:45:45Z</dcterms:modified>
</cp:coreProperties>
</file>